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7" r:id="rId10"/>
    <p:sldId id="268" r:id="rId11"/>
    <p:sldId id="269" r:id="rId12"/>
    <p:sldId id="270" r:id="rId13"/>
    <p:sldId id="271" r:id="rId14"/>
    <p:sldId id="272" r:id="rId15"/>
    <p:sldId id="273" r:id="rId16"/>
    <p:sldId id="274" r:id="rId17"/>
    <p:sldId id="275" r:id="rId18"/>
    <p:sldId id="276" r:id="rId19"/>
    <p:sldId id="277" r:id="rId20"/>
    <p:sldId id="265" r:id="rId21"/>
    <p:sldId id="26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713"/>
  </p:normalViewPr>
  <p:slideViewPr>
    <p:cSldViewPr snapToGrid="0" snapToObjects="1">
      <p:cViewPr varScale="1">
        <p:scale>
          <a:sx n="86" d="100"/>
          <a:sy n="86" d="100"/>
        </p:scale>
        <p:origin x="533"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ũ Phàm" userId="800fca1195bb81f7" providerId="LiveId" clId="{8F43404D-0D97-FC4C-B98E-D3173F79D1C2}"/>
    <pc:docChg chg="undo custSel modSld">
      <pc:chgData name="Vũ Phàm" userId="800fca1195bb81f7" providerId="LiveId" clId="{8F43404D-0D97-FC4C-B98E-D3173F79D1C2}" dt="2020-11-10T15:33:09.122" v="2" actId="14734"/>
      <pc:docMkLst>
        <pc:docMk/>
      </pc:docMkLst>
      <pc:sldChg chg="addSp delSp modSp mod">
        <pc:chgData name="Vũ Phàm" userId="800fca1195bb81f7" providerId="LiveId" clId="{8F43404D-0D97-FC4C-B98E-D3173F79D1C2}" dt="2020-11-10T15:33:09.122" v="2" actId="14734"/>
        <pc:sldMkLst>
          <pc:docMk/>
          <pc:sldMk cId="1248382365" sldId="258"/>
        </pc:sldMkLst>
        <pc:spChg chg="del">
          <ac:chgData name="Vũ Phàm" userId="800fca1195bb81f7" providerId="LiveId" clId="{8F43404D-0D97-FC4C-B98E-D3173F79D1C2}" dt="2020-11-10T15:33:03.520" v="0"/>
          <ac:spMkLst>
            <pc:docMk/>
            <pc:sldMk cId="1248382365" sldId="258"/>
            <ac:spMk id="3" creationId="{2438CDFF-3F43-9E41-A900-7B6288019028}"/>
          </ac:spMkLst>
        </pc:spChg>
        <pc:graphicFrameChg chg="add mod modGraphic">
          <ac:chgData name="Vũ Phàm" userId="800fca1195bb81f7" providerId="LiveId" clId="{8F43404D-0D97-FC4C-B98E-D3173F79D1C2}" dt="2020-11-10T15:33:09.122" v="2" actId="14734"/>
          <ac:graphicFrameMkLst>
            <pc:docMk/>
            <pc:sldMk cId="1248382365" sldId="258"/>
            <ac:graphicFrameMk id="4" creationId="{1500DB03-C278-2648-9306-150A0B1A5FEC}"/>
          </ac:graphicFrameMkLst>
        </pc:graphicFrameChg>
      </pc:sldChg>
    </pc:docChg>
  </pc:docChgLst>
</pc:chgInfo>
</file>

<file path=ppt/media/image1.jp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2.tmp>
</file>

<file path=ppt/media/image3.tmp>
</file>

<file path=ppt/media/image4.tmp>
</file>

<file path=ppt/media/image5.tmp>
</file>

<file path=ppt/media/image6.tmp>
</file>

<file path=ppt/media/image7.tmp>
</file>

<file path=ppt/media/image8.tmp>
</file>

<file path=ppt/media/image9.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11/21/2020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11/21/2020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11/21/2020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image" Target="../media/image13.tmp"/><Relationship Id="rId1" Type="http://schemas.openxmlformats.org/officeDocument/2006/relationships/slideLayout" Target="../slideLayouts/slideLayout2.xml"/><Relationship Id="rId4" Type="http://schemas.openxmlformats.org/officeDocument/2006/relationships/image" Target="../media/image15.tmp"/></Relationships>
</file>

<file path=ppt/slides/_rels/slide18.xml.rels><?xml version="1.0" encoding="UTF-8" standalone="yes"?>
<Relationships xmlns="http://schemas.openxmlformats.org/package/2006/relationships"><Relationship Id="rId2" Type="http://schemas.openxmlformats.org/officeDocument/2006/relationships/image" Target="../media/image16.tmp"/><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tmp"/><Relationship Id="rId2" Type="http://schemas.openxmlformats.org/officeDocument/2006/relationships/image" Target="../media/image17.tmp"/><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C3846-8A04-AD43-A919-B9DF7CA57206}"/>
              </a:ext>
            </a:extLst>
          </p:cNvPr>
          <p:cNvSpPr>
            <a:spLocks noGrp="1"/>
          </p:cNvSpPr>
          <p:nvPr>
            <p:ph type="ctrTitle"/>
          </p:nvPr>
        </p:nvSpPr>
        <p:spPr/>
        <p:txBody>
          <a:bodyPr>
            <a:normAutofit/>
          </a:bodyPr>
          <a:lstStyle/>
          <a:p>
            <a:pPr algn="ctr"/>
            <a:r>
              <a:rPr lang="en-US" sz="3200" dirty="0">
                <a:latin typeface="Times New Roman" panose="02020603050405020304" pitchFamily="18" charset="0"/>
                <a:cs typeface="Times New Roman" panose="02020603050405020304" pitchFamily="18" charset="0"/>
              </a:rPr>
              <a:t>C</a:t>
            </a:r>
            <a:r>
              <a:rPr lang="en-VN" sz="3200" dirty="0">
                <a:latin typeface="Times New Roman" panose="02020603050405020304" pitchFamily="18" charset="0"/>
                <a:cs typeface="Times New Roman" panose="02020603050405020304" pitchFamily="18" charset="0"/>
              </a:rPr>
              <a:t>hào mừng các bạn đến với buổi thuyết trình của nhóm amazing</a:t>
            </a:r>
            <a:br>
              <a:rPr lang="en-VN" sz="3200" dirty="0">
                <a:latin typeface="Times New Roman" panose="02020603050405020304" pitchFamily="18" charset="0"/>
                <a:cs typeface="Times New Roman" panose="02020603050405020304" pitchFamily="18" charset="0"/>
              </a:rPr>
            </a:br>
            <a:br>
              <a:rPr lang="en-VN" sz="3200" dirty="0">
                <a:latin typeface="Times New Roman" panose="02020603050405020304" pitchFamily="18" charset="0"/>
                <a:cs typeface="Times New Roman" panose="02020603050405020304" pitchFamily="18" charset="0"/>
              </a:rPr>
            </a:br>
            <a:br>
              <a:rPr lang="en-VN" sz="3200" dirty="0">
                <a:latin typeface="Times New Roman" panose="02020603050405020304" pitchFamily="18" charset="0"/>
                <a:cs typeface="Times New Roman" panose="02020603050405020304" pitchFamily="18" charset="0"/>
              </a:rPr>
            </a:br>
            <a:endParaRPr lang="en-VN" sz="32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C9AB5406-0B91-B543-9BB2-1A91199B571F}"/>
              </a:ext>
            </a:extLst>
          </p:cNvPr>
          <p:cNvSpPr>
            <a:spLocks noGrp="1"/>
          </p:cNvSpPr>
          <p:nvPr>
            <p:ph type="subTitle" idx="1"/>
          </p:nvPr>
        </p:nvSpPr>
        <p:spPr/>
        <p:txBody>
          <a:bodyPr>
            <a:normAutofit/>
          </a:bodyPr>
          <a:lstStyle/>
          <a:p>
            <a:r>
              <a:rPr lang="en-VN" sz="1300" dirty="0">
                <a:latin typeface="Times New Roman" panose="02020603050405020304" pitchFamily="18" charset="0"/>
                <a:cs typeface="Times New Roman" panose="02020603050405020304" pitchFamily="18" charset="0"/>
              </a:rPr>
              <a:t>1.Lê </a:t>
            </a:r>
            <a:r>
              <a:rPr lang="en-VN" sz="1300">
                <a:latin typeface="Times New Roman" panose="02020603050405020304" pitchFamily="18" charset="0"/>
                <a:cs typeface="Times New Roman" panose="02020603050405020304" pitchFamily="18" charset="0"/>
              </a:rPr>
              <a:t>thanh hiệp</a:t>
            </a:r>
            <a:endParaRPr lang="en-VN" sz="1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397224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9148C-1346-40F2-9128-1105171C00E0}"/>
              </a:ext>
            </a:extLst>
          </p:cNvPr>
          <p:cNvSpPr>
            <a:spLocks noGrp="1"/>
          </p:cNvSpPr>
          <p:nvPr>
            <p:ph type="title"/>
          </p:nvPr>
        </p:nvSpPr>
        <p:spPr>
          <a:xfrm>
            <a:off x="0" y="58795"/>
            <a:ext cx="9603275" cy="1049235"/>
          </a:xfrm>
        </p:spPr>
        <p:txBody>
          <a:bodyPr/>
          <a:lstStyle/>
          <a:p>
            <a:r>
              <a:rPr lang="en-US">
                <a:latin typeface="Times New Roman" panose="02020603050405020304" pitchFamily="18" charset="0"/>
                <a:cs typeface="Times New Roman" panose="02020603050405020304" pitchFamily="18" charset="0"/>
              </a:rPr>
              <a:t>Giao diện giới thiệu</a:t>
            </a:r>
          </a:p>
        </p:txBody>
      </p:sp>
      <p:pic>
        <p:nvPicPr>
          <p:cNvPr id="5" name="Picture 4">
            <a:extLst>
              <a:ext uri="{FF2B5EF4-FFF2-40B4-BE49-F238E27FC236}">
                <a16:creationId xmlns:a16="http://schemas.microsoft.com/office/drawing/2014/main" id="{B4368A6E-223E-43BD-A7AE-CB1D7AE25D5F}"/>
              </a:ext>
            </a:extLst>
          </p:cNvPr>
          <p:cNvPicPr>
            <a:picLocks noChangeAspect="1"/>
          </p:cNvPicPr>
          <p:nvPr/>
        </p:nvPicPr>
        <p:blipFill>
          <a:blip r:embed="rId2"/>
          <a:stretch>
            <a:fillRect/>
          </a:stretch>
        </p:blipFill>
        <p:spPr>
          <a:xfrm>
            <a:off x="0" y="1108030"/>
            <a:ext cx="12192000" cy="5283902"/>
          </a:xfrm>
          <a:prstGeom prst="rect">
            <a:avLst/>
          </a:prstGeom>
        </p:spPr>
      </p:pic>
    </p:spTree>
    <p:extLst>
      <p:ext uri="{BB962C8B-B14F-4D97-AF65-F5344CB8AC3E}">
        <p14:creationId xmlns:p14="http://schemas.microsoft.com/office/powerpoint/2010/main" val="3365412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6D6A7-91B4-45DC-80FE-49F9FCF8932D}"/>
              </a:ext>
            </a:extLst>
          </p:cNvPr>
          <p:cNvSpPr>
            <a:spLocks noGrp="1"/>
          </p:cNvSpPr>
          <p:nvPr>
            <p:ph type="title"/>
          </p:nvPr>
        </p:nvSpPr>
        <p:spPr>
          <a:xfrm>
            <a:off x="0" y="5529"/>
            <a:ext cx="9603275" cy="1049235"/>
          </a:xfrm>
        </p:spPr>
        <p:txBody>
          <a:bodyPr/>
          <a:lstStyle/>
          <a:p>
            <a:r>
              <a:rPr lang="en-US">
                <a:latin typeface="Times New Roman" panose="02020603050405020304" pitchFamily="18" charset="0"/>
                <a:cs typeface="Times New Roman" panose="02020603050405020304" pitchFamily="18" charset="0"/>
              </a:rPr>
              <a:t>GIAO DIỆN GÓI DỊCH VỤ</a:t>
            </a:r>
          </a:p>
        </p:txBody>
      </p:sp>
      <p:pic>
        <p:nvPicPr>
          <p:cNvPr id="5" name="Picture 4">
            <a:extLst>
              <a:ext uri="{FF2B5EF4-FFF2-40B4-BE49-F238E27FC236}">
                <a16:creationId xmlns:a16="http://schemas.microsoft.com/office/drawing/2014/main" id="{0798167F-9AB2-4BD8-8665-40A93A3DC716}"/>
              </a:ext>
            </a:extLst>
          </p:cNvPr>
          <p:cNvPicPr>
            <a:picLocks noChangeAspect="1"/>
          </p:cNvPicPr>
          <p:nvPr/>
        </p:nvPicPr>
        <p:blipFill>
          <a:blip r:embed="rId2"/>
          <a:stretch>
            <a:fillRect/>
          </a:stretch>
        </p:blipFill>
        <p:spPr>
          <a:xfrm>
            <a:off x="0" y="1054764"/>
            <a:ext cx="12192000" cy="5803236"/>
          </a:xfrm>
          <a:prstGeom prst="rect">
            <a:avLst/>
          </a:prstGeom>
        </p:spPr>
      </p:pic>
    </p:spTree>
    <p:extLst>
      <p:ext uri="{BB962C8B-B14F-4D97-AF65-F5344CB8AC3E}">
        <p14:creationId xmlns:p14="http://schemas.microsoft.com/office/powerpoint/2010/main" val="3920141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87B2D-C77E-48CE-9956-B27D65319AE4}"/>
              </a:ext>
            </a:extLst>
          </p:cNvPr>
          <p:cNvSpPr>
            <a:spLocks noGrp="1"/>
          </p:cNvSpPr>
          <p:nvPr>
            <p:ph type="title"/>
          </p:nvPr>
        </p:nvSpPr>
        <p:spPr>
          <a:xfrm>
            <a:off x="0" y="-3349"/>
            <a:ext cx="9603275" cy="1049235"/>
          </a:xfrm>
        </p:spPr>
        <p:txBody>
          <a:bodyPr/>
          <a:lstStyle/>
          <a:p>
            <a:r>
              <a:rPr lang="en-US">
                <a:latin typeface="Times New Roman" panose="02020603050405020304" pitchFamily="18" charset="0"/>
                <a:cs typeface="Times New Roman" panose="02020603050405020304" pitchFamily="18" charset="0"/>
              </a:rPr>
              <a:t>Giao diện Về chúng tôi</a:t>
            </a:r>
          </a:p>
        </p:txBody>
      </p:sp>
      <p:pic>
        <p:nvPicPr>
          <p:cNvPr id="5" name="Picture 4">
            <a:extLst>
              <a:ext uri="{FF2B5EF4-FFF2-40B4-BE49-F238E27FC236}">
                <a16:creationId xmlns:a16="http://schemas.microsoft.com/office/drawing/2014/main" id="{742669A8-8B66-4F79-84C1-BBBAFD6820E6}"/>
              </a:ext>
            </a:extLst>
          </p:cNvPr>
          <p:cNvPicPr>
            <a:picLocks noChangeAspect="1"/>
          </p:cNvPicPr>
          <p:nvPr/>
        </p:nvPicPr>
        <p:blipFill>
          <a:blip r:embed="rId2"/>
          <a:stretch>
            <a:fillRect/>
          </a:stretch>
        </p:blipFill>
        <p:spPr>
          <a:xfrm>
            <a:off x="0" y="1045886"/>
            <a:ext cx="12192000" cy="5812114"/>
          </a:xfrm>
          <a:prstGeom prst="rect">
            <a:avLst/>
          </a:prstGeom>
        </p:spPr>
      </p:pic>
    </p:spTree>
    <p:extLst>
      <p:ext uri="{BB962C8B-B14F-4D97-AF65-F5344CB8AC3E}">
        <p14:creationId xmlns:p14="http://schemas.microsoft.com/office/powerpoint/2010/main" val="7177007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B6A14-5973-4298-931E-9125AC55D42D}"/>
              </a:ext>
            </a:extLst>
          </p:cNvPr>
          <p:cNvSpPr>
            <a:spLocks noGrp="1"/>
          </p:cNvSpPr>
          <p:nvPr>
            <p:ph type="title"/>
          </p:nvPr>
        </p:nvSpPr>
        <p:spPr>
          <a:xfrm>
            <a:off x="0" y="-21104"/>
            <a:ext cx="9603275" cy="1049235"/>
          </a:xfrm>
        </p:spPr>
        <p:txBody>
          <a:bodyPr/>
          <a:lstStyle/>
          <a:p>
            <a:r>
              <a:rPr lang="en-US">
                <a:latin typeface="Times New Roman" panose="02020603050405020304" pitchFamily="18" charset="0"/>
                <a:cs typeface="Times New Roman" panose="02020603050405020304" pitchFamily="18" charset="0"/>
              </a:rPr>
              <a:t>Giao diện tài khoản</a:t>
            </a:r>
          </a:p>
        </p:txBody>
      </p:sp>
      <p:pic>
        <p:nvPicPr>
          <p:cNvPr id="5" name="Picture 4">
            <a:extLst>
              <a:ext uri="{FF2B5EF4-FFF2-40B4-BE49-F238E27FC236}">
                <a16:creationId xmlns:a16="http://schemas.microsoft.com/office/drawing/2014/main" id="{1E9BC6D9-75AB-40D9-914C-356C2DB72F4F}"/>
              </a:ext>
            </a:extLst>
          </p:cNvPr>
          <p:cNvPicPr>
            <a:picLocks noChangeAspect="1"/>
          </p:cNvPicPr>
          <p:nvPr/>
        </p:nvPicPr>
        <p:blipFill>
          <a:blip r:embed="rId2"/>
          <a:stretch>
            <a:fillRect/>
          </a:stretch>
        </p:blipFill>
        <p:spPr>
          <a:xfrm>
            <a:off x="0" y="1028131"/>
            <a:ext cx="12192000" cy="5865236"/>
          </a:xfrm>
          <a:prstGeom prst="rect">
            <a:avLst/>
          </a:prstGeom>
        </p:spPr>
      </p:pic>
    </p:spTree>
    <p:extLst>
      <p:ext uri="{BB962C8B-B14F-4D97-AF65-F5344CB8AC3E}">
        <p14:creationId xmlns:p14="http://schemas.microsoft.com/office/powerpoint/2010/main" val="2064099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8A679-2F0E-4DD8-966A-C2A1F83E848B}"/>
              </a:ext>
            </a:extLst>
          </p:cNvPr>
          <p:cNvSpPr>
            <a:spLocks noGrp="1"/>
          </p:cNvSpPr>
          <p:nvPr>
            <p:ph type="title"/>
          </p:nvPr>
        </p:nvSpPr>
        <p:spPr>
          <a:xfrm>
            <a:off x="0" y="0"/>
            <a:ext cx="9603275" cy="1049235"/>
          </a:xfrm>
        </p:spPr>
        <p:txBody>
          <a:bodyPr/>
          <a:lstStyle/>
          <a:p>
            <a:r>
              <a:rPr lang="en-US">
                <a:latin typeface="Times New Roman" panose="02020603050405020304" pitchFamily="18" charset="0"/>
                <a:cs typeface="Times New Roman" panose="02020603050405020304" pitchFamily="18" charset="0"/>
              </a:rPr>
              <a:t>Giao diện chính sách bảo mật</a:t>
            </a:r>
          </a:p>
        </p:txBody>
      </p:sp>
      <p:pic>
        <p:nvPicPr>
          <p:cNvPr id="5" name="Picture 4">
            <a:extLst>
              <a:ext uri="{FF2B5EF4-FFF2-40B4-BE49-F238E27FC236}">
                <a16:creationId xmlns:a16="http://schemas.microsoft.com/office/drawing/2014/main" id="{07DD5462-F82A-4CDC-AAF1-11BC91AE814A}"/>
              </a:ext>
            </a:extLst>
          </p:cNvPr>
          <p:cNvPicPr>
            <a:picLocks noChangeAspect="1"/>
          </p:cNvPicPr>
          <p:nvPr/>
        </p:nvPicPr>
        <p:blipFill>
          <a:blip r:embed="rId2"/>
          <a:stretch>
            <a:fillRect/>
          </a:stretch>
        </p:blipFill>
        <p:spPr>
          <a:xfrm>
            <a:off x="0" y="1049235"/>
            <a:ext cx="12192000" cy="5808765"/>
          </a:xfrm>
          <a:prstGeom prst="rect">
            <a:avLst/>
          </a:prstGeom>
        </p:spPr>
      </p:pic>
    </p:spTree>
    <p:extLst>
      <p:ext uri="{BB962C8B-B14F-4D97-AF65-F5344CB8AC3E}">
        <p14:creationId xmlns:p14="http://schemas.microsoft.com/office/powerpoint/2010/main" val="3648466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DBC03-03FA-48CB-A13B-B7768A251DBC}"/>
              </a:ext>
            </a:extLst>
          </p:cNvPr>
          <p:cNvSpPr>
            <a:spLocks noGrp="1"/>
          </p:cNvSpPr>
          <p:nvPr>
            <p:ph type="title"/>
          </p:nvPr>
        </p:nvSpPr>
        <p:spPr>
          <a:xfrm>
            <a:off x="0" y="5529"/>
            <a:ext cx="9603275" cy="1049235"/>
          </a:xfrm>
        </p:spPr>
        <p:txBody>
          <a:bodyPr/>
          <a:lstStyle/>
          <a:p>
            <a:r>
              <a:rPr lang="en-US">
                <a:latin typeface="Times New Roman" panose="02020603050405020304" pitchFamily="18" charset="0"/>
                <a:cs typeface="Times New Roman" panose="02020603050405020304" pitchFamily="18" charset="0"/>
              </a:rPr>
              <a:t>GIAO DIỆN GIÚP ĐỠ</a:t>
            </a:r>
          </a:p>
        </p:txBody>
      </p:sp>
      <p:pic>
        <p:nvPicPr>
          <p:cNvPr id="5" name="Picture 4">
            <a:extLst>
              <a:ext uri="{FF2B5EF4-FFF2-40B4-BE49-F238E27FC236}">
                <a16:creationId xmlns:a16="http://schemas.microsoft.com/office/drawing/2014/main" id="{0027459C-A7D5-493A-B729-AE2237909DB6}"/>
              </a:ext>
            </a:extLst>
          </p:cNvPr>
          <p:cNvPicPr>
            <a:picLocks noChangeAspect="1"/>
          </p:cNvPicPr>
          <p:nvPr/>
        </p:nvPicPr>
        <p:blipFill>
          <a:blip r:embed="rId2"/>
          <a:stretch>
            <a:fillRect/>
          </a:stretch>
        </p:blipFill>
        <p:spPr>
          <a:xfrm>
            <a:off x="0" y="1054763"/>
            <a:ext cx="12192000" cy="5797707"/>
          </a:xfrm>
          <a:prstGeom prst="rect">
            <a:avLst/>
          </a:prstGeom>
        </p:spPr>
      </p:pic>
    </p:spTree>
    <p:extLst>
      <p:ext uri="{BB962C8B-B14F-4D97-AF65-F5344CB8AC3E}">
        <p14:creationId xmlns:p14="http://schemas.microsoft.com/office/powerpoint/2010/main" val="23293960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0B369-BE47-4EE5-BB2E-515003623C22}"/>
              </a:ext>
            </a:extLst>
          </p:cNvPr>
          <p:cNvSpPr>
            <a:spLocks noGrp="1"/>
          </p:cNvSpPr>
          <p:nvPr>
            <p:ph type="title"/>
          </p:nvPr>
        </p:nvSpPr>
        <p:spPr>
          <a:xfrm>
            <a:off x="0" y="0"/>
            <a:ext cx="9603275" cy="1049235"/>
          </a:xfrm>
        </p:spPr>
        <p:txBody>
          <a:bodyPr/>
          <a:lstStyle/>
          <a:p>
            <a:r>
              <a:rPr lang="en-US">
                <a:latin typeface="Times New Roman" panose="02020603050405020304" pitchFamily="18" charset="0"/>
                <a:cs typeface="Times New Roman" panose="02020603050405020304" pitchFamily="18" charset="0"/>
              </a:rPr>
              <a:t>Giao diện ADMIN</a:t>
            </a:r>
          </a:p>
        </p:txBody>
      </p:sp>
      <p:pic>
        <p:nvPicPr>
          <p:cNvPr id="5" name="Picture 4">
            <a:extLst>
              <a:ext uri="{FF2B5EF4-FFF2-40B4-BE49-F238E27FC236}">
                <a16:creationId xmlns:a16="http://schemas.microsoft.com/office/drawing/2014/main" id="{AABAE03B-FCFB-47D5-A30C-827932198615}"/>
              </a:ext>
            </a:extLst>
          </p:cNvPr>
          <p:cNvPicPr>
            <a:picLocks noChangeAspect="1"/>
          </p:cNvPicPr>
          <p:nvPr/>
        </p:nvPicPr>
        <p:blipFill>
          <a:blip r:embed="rId2"/>
          <a:stretch>
            <a:fillRect/>
          </a:stretch>
        </p:blipFill>
        <p:spPr>
          <a:xfrm>
            <a:off x="0" y="1049235"/>
            <a:ext cx="12192000" cy="5360246"/>
          </a:xfrm>
          <a:prstGeom prst="rect">
            <a:avLst/>
          </a:prstGeom>
        </p:spPr>
      </p:pic>
    </p:spTree>
    <p:extLst>
      <p:ext uri="{BB962C8B-B14F-4D97-AF65-F5344CB8AC3E}">
        <p14:creationId xmlns:p14="http://schemas.microsoft.com/office/powerpoint/2010/main" val="1643475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AFC83CE-438E-4484-884C-4220E4F985A9}"/>
              </a:ext>
            </a:extLst>
          </p:cNvPr>
          <p:cNvPicPr>
            <a:picLocks noChangeAspect="1"/>
          </p:cNvPicPr>
          <p:nvPr/>
        </p:nvPicPr>
        <p:blipFill>
          <a:blip r:embed="rId2"/>
          <a:stretch>
            <a:fillRect/>
          </a:stretch>
        </p:blipFill>
        <p:spPr>
          <a:xfrm>
            <a:off x="6096000" y="1907019"/>
            <a:ext cx="5829805" cy="1935648"/>
          </a:xfrm>
          <a:prstGeom prst="rect">
            <a:avLst/>
          </a:prstGeom>
        </p:spPr>
      </p:pic>
      <p:pic>
        <p:nvPicPr>
          <p:cNvPr id="7" name="Picture 6">
            <a:extLst>
              <a:ext uri="{FF2B5EF4-FFF2-40B4-BE49-F238E27FC236}">
                <a16:creationId xmlns:a16="http://schemas.microsoft.com/office/drawing/2014/main" id="{0069232F-F922-4CC8-BFA8-C305F75D7A82}"/>
              </a:ext>
            </a:extLst>
          </p:cNvPr>
          <p:cNvPicPr>
            <a:picLocks noChangeAspect="1"/>
          </p:cNvPicPr>
          <p:nvPr/>
        </p:nvPicPr>
        <p:blipFill>
          <a:blip r:embed="rId3"/>
          <a:stretch>
            <a:fillRect/>
          </a:stretch>
        </p:blipFill>
        <p:spPr>
          <a:xfrm>
            <a:off x="159798" y="1904868"/>
            <a:ext cx="5761219" cy="1524132"/>
          </a:xfrm>
          <a:prstGeom prst="rect">
            <a:avLst/>
          </a:prstGeom>
        </p:spPr>
      </p:pic>
      <p:pic>
        <p:nvPicPr>
          <p:cNvPr id="9" name="Picture 8">
            <a:extLst>
              <a:ext uri="{FF2B5EF4-FFF2-40B4-BE49-F238E27FC236}">
                <a16:creationId xmlns:a16="http://schemas.microsoft.com/office/drawing/2014/main" id="{3CF68361-4AAA-4770-A817-3E0081F857AD}"/>
              </a:ext>
            </a:extLst>
          </p:cNvPr>
          <p:cNvPicPr>
            <a:picLocks noChangeAspect="1"/>
          </p:cNvPicPr>
          <p:nvPr/>
        </p:nvPicPr>
        <p:blipFill>
          <a:blip r:embed="rId4"/>
          <a:stretch>
            <a:fillRect/>
          </a:stretch>
        </p:blipFill>
        <p:spPr>
          <a:xfrm>
            <a:off x="159798" y="4336990"/>
            <a:ext cx="5806943" cy="1524132"/>
          </a:xfrm>
          <a:prstGeom prst="rect">
            <a:avLst/>
          </a:prstGeom>
        </p:spPr>
      </p:pic>
    </p:spTree>
    <p:extLst>
      <p:ext uri="{BB962C8B-B14F-4D97-AF65-F5344CB8AC3E}">
        <p14:creationId xmlns:p14="http://schemas.microsoft.com/office/powerpoint/2010/main" val="10268751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83FE4-57B2-4B2C-B05E-ABCC00EF8845}"/>
              </a:ext>
            </a:extLst>
          </p:cNvPr>
          <p:cNvSpPr>
            <a:spLocks noGrp="1"/>
          </p:cNvSpPr>
          <p:nvPr>
            <p:ph type="title"/>
          </p:nvPr>
        </p:nvSpPr>
        <p:spPr>
          <a:xfrm>
            <a:off x="0" y="0"/>
            <a:ext cx="9603275" cy="1049235"/>
          </a:xfrm>
        </p:spPr>
        <p:txBody>
          <a:bodyPr/>
          <a:lstStyle/>
          <a:p>
            <a:r>
              <a:rPr lang="en-US">
                <a:latin typeface="Times New Roman" panose="02020603050405020304" pitchFamily="18" charset="0"/>
                <a:cs typeface="Times New Roman" panose="02020603050405020304" pitchFamily="18" charset="0"/>
              </a:rPr>
              <a:t>Giao diện bảng danh sách người dùng</a:t>
            </a:r>
          </a:p>
        </p:txBody>
      </p:sp>
      <p:pic>
        <p:nvPicPr>
          <p:cNvPr id="4" name="Picture 3">
            <a:extLst>
              <a:ext uri="{FF2B5EF4-FFF2-40B4-BE49-F238E27FC236}">
                <a16:creationId xmlns:a16="http://schemas.microsoft.com/office/drawing/2014/main" id="{BDC37348-8D20-4E68-9911-0B09553DF540}"/>
              </a:ext>
            </a:extLst>
          </p:cNvPr>
          <p:cNvPicPr>
            <a:picLocks noChangeAspect="1"/>
          </p:cNvPicPr>
          <p:nvPr/>
        </p:nvPicPr>
        <p:blipFill>
          <a:blip r:embed="rId2"/>
          <a:stretch>
            <a:fillRect/>
          </a:stretch>
        </p:blipFill>
        <p:spPr>
          <a:xfrm>
            <a:off x="0" y="1828800"/>
            <a:ext cx="12192000" cy="5029201"/>
          </a:xfrm>
          <a:prstGeom prst="rect">
            <a:avLst/>
          </a:prstGeom>
        </p:spPr>
      </p:pic>
    </p:spTree>
    <p:extLst>
      <p:ext uri="{BB962C8B-B14F-4D97-AF65-F5344CB8AC3E}">
        <p14:creationId xmlns:p14="http://schemas.microsoft.com/office/powerpoint/2010/main" val="259159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447F0-632A-47A6-8021-D7B2A5F874A6}"/>
              </a:ext>
            </a:extLst>
          </p:cNvPr>
          <p:cNvSpPr>
            <a:spLocks noGrp="1"/>
          </p:cNvSpPr>
          <p:nvPr>
            <p:ph type="title"/>
          </p:nvPr>
        </p:nvSpPr>
        <p:spPr>
          <a:xfrm>
            <a:off x="0" y="0"/>
            <a:ext cx="9603275" cy="1049235"/>
          </a:xfrm>
        </p:spPr>
        <p:txBody>
          <a:bodyPr/>
          <a:lstStyle/>
          <a:p>
            <a:r>
              <a:rPr lang="en-US">
                <a:latin typeface="Times New Roman" panose="02020603050405020304" pitchFamily="18" charset="0"/>
                <a:cs typeface="Times New Roman" panose="02020603050405020304" pitchFamily="18" charset="0"/>
              </a:rPr>
              <a:t>GIAO DIỆN GỬI THÔNG BÁO</a:t>
            </a:r>
          </a:p>
        </p:txBody>
      </p:sp>
      <p:pic>
        <p:nvPicPr>
          <p:cNvPr id="5" name="Content Placeholder 4">
            <a:extLst>
              <a:ext uri="{FF2B5EF4-FFF2-40B4-BE49-F238E27FC236}">
                <a16:creationId xmlns:a16="http://schemas.microsoft.com/office/drawing/2014/main" id="{9247365A-7FBA-4EA7-8E42-EBAE7DE9E8DE}"/>
              </a:ext>
            </a:extLst>
          </p:cNvPr>
          <p:cNvPicPr>
            <a:picLocks noGrp="1" noChangeAspect="1"/>
          </p:cNvPicPr>
          <p:nvPr>
            <p:ph idx="1"/>
          </p:nvPr>
        </p:nvPicPr>
        <p:blipFill>
          <a:blip r:embed="rId2"/>
          <a:stretch>
            <a:fillRect/>
          </a:stretch>
        </p:blipFill>
        <p:spPr>
          <a:xfrm>
            <a:off x="0" y="1949460"/>
            <a:ext cx="6206871" cy="4908540"/>
          </a:xfrm>
        </p:spPr>
      </p:pic>
      <p:pic>
        <p:nvPicPr>
          <p:cNvPr id="7" name="Picture 6">
            <a:extLst>
              <a:ext uri="{FF2B5EF4-FFF2-40B4-BE49-F238E27FC236}">
                <a16:creationId xmlns:a16="http://schemas.microsoft.com/office/drawing/2014/main" id="{E820AA8E-2353-4B6E-8181-15408CF455E6}"/>
              </a:ext>
            </a:extLst>
          </p:cNvPr>
          <p:cNvPicPr>
            <a:picLocks noChangeAspect="1"/>
          </p:cNvPicPr>
          <p:nvPr/>
        </p:nvPicPr>
        <p:blipFill>
          <a:blip r:embed="rId3"/>
          <a:stretch>
            <a:fillRect/>
          </a:stretch>
        </p:blipFill>
        <p:spPr>
          <a:xfrm>
            <a:off x="6381862" y="1949460"/>
            <a:ext cx="5674014" cy="4908540"/>
          </a:xfrm>
          <a:prstGeom prst="rect">
            <a:avLst/>
          </a:prstGeom>
        </p:spPr>
      </p:pic>
    </p:spTree>
    <p:extLst>
      <p:ext uri="{BB962C8B-B14F-4D97-AF65-F5344CB8AC3E}">
        <p14:creationId xmlns:p14="http://schemas.microsoft.com/office/powerpoint/2010/main" val="2342932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1EBEA-4068-314D-8FB7-41A9ECCCCB6F}"/>
              </a:ext>
            </a:extLst>
          </p:cNvPr>
          <p:cNvSpPr>
            <a:spLocks noGrp="1"/>
          </p:cNvSpPr>
          <p:nvPr>
            <p:ph type="title"/>
          </p:nvPr>
        </p:nvSpPr>
        <p:spPr/>
        <p:txBody>
          <a:bodyPr>
            <a:normAutofit/>
          </a:bodyPr>
          <a:lstStyle/>
          <a:p>
            <a:r>
              <a:rPr lang="en-VN" sz="2400" dirty="0">
                <a:latin typeface="Times New Roman" panose="02020603050405020304" pitchFamily="18" charset="0"/>
                <a:cs typeface="Times New Roman" panose="02020603050405020304" pitchFamily="18" charset="0"/>
              </a:rPr>
              <a:t>1. Mục lục</a:t>
            </a:r>
          </a:p>
        </p:txBody>
      </p:sp>
      <p:sp>
        <p:nvSpPr>
          <p:cNvPr id="3" name="Content Placeholder 2">
            <a:extLst>
              <a:ext uri="{FF2B5EF4-FFF2-40B4-BE49-F238E27FC236}">
                <a16:creationId xmlns:a16="http://schemas.microsoft.com/office/drawing/2014/main" id="{3F3F3B49-F295-DC4D-8C7E-27222387260E}"/>
              </a:ext>
            </a:extLst>
          </p:cNvPr>
          <p:cNvSpPr>
            <a:spLocks noGrp="1"/>
          </p:cNvSpPr>
          <p:nvPr>
            <p:ph idx="1"/>
          </p:nvPr>
        </p:nvSpPr>
        <p:spPr/>
        <p:txBody>
          <a:bodyPr>
            <a:normAutofit/>
          </a:bodyPr>
          <a:lstStyle/>
          <a:p>
            <a:r>
              <a:rPr lang="en-VN" sz="1300" dirty="0">
                <a:latin typeface="Times New Roman" panose="02020603050405020304" pitchFamily="18" charset="0"/>
                <a:cs typeface="Times New Roman" panose="02020603050405020304" pitchFamily="18" charset="0"/>
              </a:rPr>
              <a:t>1.1 Bảng phân công công việc</a:t>
            </a:r>
          </a:p>
          <a:p>
            <a:r>
              <a:rPr lang="en-VN" sz="1300" dirty="0">
                <a:latin typeface="Times New Roman" panose="02020603050405020304" pitchFamily="18" charset="0"/>
                <a:cs typeface="Times New Roman" panose="02020603050405020304" pitchFamily="18" charset="0"/>
              </a:rPr>
              <a:t>1.2  Bảng mô tả chức năng của project</a:t>
            </a:r>
          </a:p>
          <a:p>
            <a:r>
              <a:rPr lang="en-VN" sz="1300" dirty="0">
                <a:latin typeface="Times New Roman" panose="02020603050405020304" pitchFamily="18" charset="0"/>
                <a:cs typeface="Times New Roman" panose="02020603050405020304" pitchFamily="18" charset="0"/>
              </a:rPr>
              <a:t>1.3  Công nghệ sử dụng</a:t>
            </a:r>
          </a:p>
          <a:p>
            <a:r>
              <a:rPr lang="en-VN" sz="1300" dirty="0">
                <a:latin typeface="Times New Roman" panose="02020603050405020304" pitchFamily="18" charset="0"/>
                <a:cs typeface="Times New Roman" panose="02020603050405020304" pitchFamily="18" charset="0"/>
              </a:rPr>
              <a:t>1.4  Bảng phân tích dữ liệu của project</a:t>
            </a:r>
          </a:p>
          <a:p>
            <a:r>
              <a:rPr lang="en-VN" sz="1300" dirty="0">
                <a:latin typeface="Times New Roman" panose="02020603050405020304" pitchFamily="18" charset="0"/>
                <a:cs typeface="Times New Roman" panose="02020603050405020304" pitchFamily="18" charset="0"/>
              </a:rPr>
              <a:t>1.5  Các giao diện đã xây dựng</a:t>
            </a:r>
          </a:p>
          <a:p>
            <a:r>
              <a:rPr lang="en-VN" sz="1300" dirty="0">
                <a:latin typeface="Times New Roman" panose="02020603050405020304" pitchFamily="18" charset="0"/>
                <a:cs typeface="Times New Roman" panose="02020603050405020304" pitchFamily="18" charset="0"/>
              </a:rPr>
              <a:t>1.6.  Các bước tiếp theo trong quá trình xây dựng project</a:t>
            </a:r>
          </a:p>
        </p:txBody>
      </p:sp>
    </p:spTree>
    <p:extLst>
      <p:ext uri="{BB962C8B-B14F-4D97-AF65-F5344CB8AC3E}">
        <p14:creationId xmlns:p14="http://schemas.microsoft.com/office/powerpoint/2010/main" val="295601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mph" presetSubtype="0" fill="hold" nodeType="clickEffect">
                                  <p:stCondLst>
                                    <p:cond delay="0"/>
                                  </p:stCondLst>
                                  <p:iterate type="lt">
                                    <p:tmPct val="4000"/>
                                  </p:iterate>
                                  <p:childTnLst>
                                    <p:set>
                                      <p:cBhvr override="childStyle">
                                        <p:cTn id="12" dur="500" fill="hold"/>
                                        <p:tgtEl>
                                          <p:spTgt spid="3">
                                            <p:txEl>
                                              <p:pRg st="0" end="0"/>
                                            </p:txEl>
                                          </p:spTgt>
                                        </p:tgtEl>
                                        <p:attrNameLst>
                                          <p:attrName>style.color</p:attrName>
                                        </p:attrNameLst>
                                      </p:cBhvr>
                                      <p:to>
                                        <p:clrVal>
                                          <a:schemeClr val="accent2"/>
                                        </p:clrVal>
                                      </p:to>
                                    </p:set>
                                    <p:set>
                                      <p:cBhvr>
                                        <p:cTn id="13" dur="500" fill="hold"/>
                                        <p:tgtEl>
                                          <p:spTgt spid="3">
                                            <p:txEl>
                                              <p:pRg st="0" end="0"/>
                                            </p:txEl>
                                          </p:spTgt>
                                        </p:tgtEl>
                                        <p:attrNameLst>
                                          <p:attrName>fillcolor</p:attrName>
                                        </p:attrNameLst>
                                      </p:cBhvr>
                                      <p:to>
                                        <p:clrVal>
                                          <a:schemeClr val="accent2"/>
                                        </p:clrVal>
                                      </p:to>
                                    </p:set>
                                    <p:set>
                                      <p:cBhvr>
                                        <p:cTn id="14" dur="500" fill="hold"/>
                                        <p:tgtEl>
                                          <p:spTgt spid="3">
                                            <p:txEl>
                                              <p:pRg st="0" end="0"/>
                                            </p:txEl>
                                          </p:spTgt>
                                        </p:tgtEl>
                                        <p:attrNameLst>
                                          <p:attrName>fill.type</p:attrName>
                                        </p:attrNameLst>
                                      </p:cBhvr>
                                      <p:to>
                                        <p:strVal val="solid"/>
                                      </p:to>
                                    </p:set>
                                  </p:childTnLst>
                                </p:cTn>
                              </p:par>
                            </p:childTnLst>
                          </p:cTn>
                        </p:par>
                      </p:childTnLst>
                    </p:cTn>
                  </p:par>
                  <p:par>
                    <p:cTn id="15" fill="hold">
                      <p:stCondLst>
                        <p:cond delay="indefinite"/>
                      </p:stCondLst>
                      <p:childTnLst>
                        <p:par>
                          <p:cTn id="16" fill="hold">
                            <p:stCondLst>
                              <p:cond delay="0"/>
                            </p:stCondLst>
                            <p:childTnLst>
                              <p:par>
                                <p:cTn id="17" presetID="21" presetClass="emph" presetSubtype="0" fill="hold" nodeType="clickEffect">
                                  <p:stCondLst>
                                    <p:cond delay="0"/>
                                  </p:stCondLst>
                                  <p:childTnLst>
                                    <p:animClr clrSpc="hsl" dir="cw">
                                      <p:cBhvr override="childStyle">
                                        <p:cTn id="18" dur="500" fill="hold"/>
                                        <p:tgtEl>
                                          <p:spTgt spid="3">
                                            <p:txEl>
                                              <p:pRg st="1" end="1"/>
                                            </p:txEl>
                                          </p:spTgt>
                                        </p:tgtEl>
                                        <p:attrNameLst>
                                          <p:attrName>style.color</p:attrName>
                                        </p:attrNameLst>
                                      </p:cBhvr>
                                      <p:by>
                                        <p:hsl h="7200000" s="0" l="0"/>
                                      </p:by>
                                    </p:animClr>
                                    <p:animClr clrSpc="hsl" dir="cw">
                                      <p:cBhvr>
                                        <p:cTn id="19" dur="500" fill="hold"/>
                                        <p:tgtEl>
                                          <p:spTgt spid="3">
                                            <p:txEl>
                                              <p:pRg st="1" end="1"/>
                                            </p:txEl>
                                          </p:spTgt>
                                        </p:tgtEl>
                                        <p:attrNameLst>
                                          <p:attrName>fillcolor</p:attrName>
                                        </p:attrNameLst>
                                      </p:cBhvr>
                                      <p:by>
                                        <p:hsl h="7200000" s="0" l="0"/>
                                      </p:by>
                                    </p:animClr>
                                    <p:animClr clrSpc="hsl" dir="cw">
                                      <p:cBhvr>
                                        <p:cTn id="20" dur="500" fill="hold"/>
                                        <p:tgtEl>
                                          <p:spTgt spid="3">
                                            <p:txEl>
                                              <p:pRg st="1" end="1"/>
                                            </p:txEl>
                                          </p:spTgt>
                                        </p:tgtEl>
                                        <p:attrNameLst>
                                          <p:attrName>stroke.color</p:attrName>
                                        </p:attrNameLst>
                                      </p:cBhvr>
                                      <p:by>
                                        <p:hsl h="7200000" s="0" l="0"/>
                                      </p:by>
                                    </p:animClr>
                                    <p:set>
                                      <p:cBhvr>
                                        <p:cTn id="21" dur="500" fill="hold"/>
                                        <p:tgtEl>
                                          <p:spTgt spid="3">
                                            <p:txEl>
                                              <p:pRg st="1" end="1"/>
                                            </p:txEl>
                                          </p:spTgt>
                                        </p:tgtEl>
                                        <p:attrNameLst>
                                          <p:attrName>fill.type</p:attrName>
                                        </p:attrNameLst>
                                      </p:cBhvr>
                                      <p:to>
                                        <p:strVal val="solid"/>
                                      </p:to>
                                    </p:set>
                                  </p:childTnLst>
                                </p:cTn>
                              </p:par>
                            </p:childTnLst>
                          </p:cTn>
                        </p:par>
                      </p:childTnLst>
                    </p:cTn>
                  </p:par>
                  <p:par>
                    <p:cTn id="22" fill="hold">
                      <p:stCondLst>
                        <p:cond delay="indefinite"/>
                      </p:stCondLst>
                      <p:childTnLst>
                        <p:par>
                          <p:cTn id="23" fill="hold">
                            <p:stCondLst>
                              <p:cond delay="0"/>
                            </p:stCondLst>
                            <p:childTnLst>
                              <p:par>
                                <p:cTn id="24" presetID="9" presetClass="emph" presetSubtype="0" nodeType="clickEffect">
                                  <p:stCondLst>
                                    <p:cond delay="0"/>
                                  </p:stCondLst>
                                  <p:childTnLst>
                                    <p:set>
                                      <p:cBhvr>
                                        <p:cTn id="25" dur="indefinite"/>
                                        <p:tgtEl>
                                          <p:spTgt spid="3">
                                            <p:txEl>
                                              <p:pRg st="2" end="2"/>
                                            </p:txEl>
                                          </p:spTgt>
                                        </p:tgtEl>
                                        <p:attrNameLst>
                                          <p:attrName>style.opacity</p:attrName>
                                        </p:attrNameLst>
                                      </p:cBhvr>
                                      <p:to>
                                        <p:strVal val="0.5"/>
                                      </p:to>
                                    </p:set>
                                    <p:animEffect filter="image" prLst="opacity: 0.5">
                                      <p:cBhvr rctx="IE">
                                        <p:cTn id="26" dur="indefinite"/>
                                        <p:tgtEl>
                                          <p:spTgt spid="3">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5" presetClass="entr" presetSubtype="10"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checkerboard(across)">
                                      <p:cBhvr>
                                        <p:cTn id="31" dur="500"/>
                                        <p:tgtEl>
                                          <p:spTgt spid="3">
                                            <p:txEl>
                                              <p:pRg st="3" end="3"/>
                                            </p:txEl>
                                          </p:spTgt>
                                        </p:tgtEl>
                                      </p:cBhvr>
                                    </p:animEffect>
                                  </p:childTnLst>
                                </p:cTn>
                              </p:par>
                              <p:par>
                                <p:cTn id="32" presetID="5" presetClass="entr" presetSubtype="10" fill="hold" nodeType="with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checkerboard(across)">
                                      <p:cBhvr>
                                        <p:cTn id="34" dur="500"/>
                                        <p:tgtEl>
                                          <p:spTgt spid="3">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Effect transition="in" filter="blinds(horizontal)">
                                      <p:cBhvr>
                                        <p:cTn id="39"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A8672-91AC-2D49-8B8B-D1C758C79B83}"/>
              </a:ext>
            </a:extLst>
          </p:cNvPr>
          <p:cNvSpPr>
            <a:spLocks noGrp="1"/>
          </p:cNvSpPr>
          <p:nvPr>
            <p:ph type="title"/>
          </p:nvPr>
        </p:nvSpPr>
        <p:spPr/>
        <p:txBody>
          <a:bodyPr>
            <a:normAutofit/>
          </a:bodyPr>
          <a:lstStyle/>
          <a:p>
            <a:r>
              <a:rPr lang="en-VN" sz="1300" dirty="0">
                <a:latin typeface="Times New Roman" panose="02020603050405020304" pitchFamily="18" charset="0"/>
                <a:cs typeface="Times New Roman" panose="02020603050405020304" pitchFamily="18" charset="0"/>
              </a:rPr>
              <a:t>1.6 Các bước tiếp theo xây dựng project</a:t>
            </a:r>
          </a:p>
        </p:txBody>
      </p:sp>
      <p:sp>
        <p:nvSpPr>
          <p:cNvPr id="3" name="Content Placeholder 2">
            <a:extLst>
              <a:ext uri="{FF2B5EF4-FFF2-40B4-BE49-F238E27FC236}">
                <a16:creationId xmlns:a16="http://schemas.microsoft.com/office/drawing/2014/main" id="{41C69767-2EF1-DB4B-A1D4-E9A6F08D214F}"/>
              </a:ext>
            </a:extLst>
          </p:cNvPr>
          <p:cNvSpPr>
            <a:spLocks noGrp="1"/>
          </p:cNvSpPr>
          <p:nvPr>
            <p:ph idx="1"/>
          </p:nvPr>
        </p:nvSpPr>
        <p:spPr/>
        <p:txBody>
          <a:bodyPr>
            <a:normAutofit/>
          </a:bodyPr>
          <a:lstStyle/>
          <a:p>
            <a:r>
              <a:rPr lang="en-VN" sz="1300" dirty="0">
                <a:latin typeface="Times New Roman" panose="02020603050405020304" pitchFamily="18" charset="0"/>
                <a:cs typeface="Times New Roman" panose="02020603050405020304" pitchFamily="18" charset="0"/>
              </a:rPr>
              <a:t>1. Xây dựng giao diện hoàn chỉnh</a:t>
            </a:r>
          </a:p>
          <a:p>
            <a:r>
              <a:rPr lang="en-VN" sz="1300" dirty="0">
                <a:latin typeface="Times New Roman" panose="02020603050405020304" pitchFamily="18" charset="0"/>
                <a:cs typeface="Times New Roman" panose="02020603050405020304" pitchFamily="18" charset="0"/>
              </a:rPr>
              <a:t>2. Database hoàn thiện </a:t>
            </a:r>
          </a:p>
          <a:p>
            <a:r>
              <a:rPr lang="en-VN" sz="1300" dirty="0">
                <a:latin typeface="Times New Roman" panose="02020603050405020304" pitchFamily="18" charset="0"/>
                <a:cs typeface="Times New Roman" panose="02020603050405020304" pitchFamily="18" charset="0"/>
              </a:rPr>
              <a:t>3. Chạy được các chức năng</a:t>
            </a:r>
          </a:p>
          <a:p>
            <a:r>
              <a:rPr lang="en-VN" sz="1300" dirty="0">
                <a:latin typeface="Times New Roman" panose="02020603050405020304" pitchFamily="18" charset="0"/>
                <a:cs typeface="Times New Roman" panose="02020603050405020304" pitchFamily="18" charset="0"/>
              </a:rPr>
              <a:t>4. hoàn thành</a:t>
            </a:r>
          </a:p>
        </p:txBody>
      </p:sp>
    </p:spTree>
    <p:extLst>
      <p:ext uri="{BB962C8B-B14F-4D97-AF65-F5344CB8AC3E}">
        <p14:creationId xmlns:p14="http://schemas.microsoft.com/office/powerpoint/2010/main" val="12857052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76A91-9D58-A34B-9F0A-9EF04E9B2041}"/>
              </a:ext>
            </a:extLst>
          </p:cNvPr>
          <p:cNvSpPr>
            <a:spLocks noGrp="1"/>
          </p:cNvSpPr>
          <p:nvPr>
            <p:ph type="title"/>
          </p:nvPr>
        </p:nvSpPr>
        <p:spPr/>
        <p:txBody>
          <a:bodyPr>
            <a:noAutofit/>
          </a:bodyPr>
          <a:lstStyle/>
          <a:p>
            <a:r>
              <a:rPr lang="en-US" sz="2800" dirty="0">
                <a:latin typeface="Times New Roman" panose="02020603050405020304" pitchFamily="18" charset="0"/>
                <a:cs typeface="Times New Roman" panose="02020603050405020304" pitchFamily="18" charset="0"/>
              </a:rPr>
              <a:t>C</a:t>
            </a:r>
            <a:r>
              <a:rPr lang="en-VN" sz="2800" dirty="0">
                <a:latin typeface="Times New Roman" panose="02020603050405020304" pitchFamily="18" charset="0"/>
                <a:cs typeface="Times New Roman" panose="02020603050405020304" pitchFamily="18" charset="0"/>
              </a:rPr>
              <a:t>ảm ơn thầy cô và các bạn đã cùng lắng nghe</a:t>
            </a:r>
          </a:p>
        </p:txBody>
      </p:sp>
      <p:sp>
        <p:nvSpPr>
          <p:cNvPr id="3" name="Content Placeholder 2">
            <a:extLst>
              <a:ext uri="{FF2B5EF4-FFF2-40B4-BE49-F238E27FC236}">
                <a16:creationId xmlns:a16="http://schemas.microsoft.com/office/drawing/2014/main" id="{F80A59C0-4C5D-3741-B2D7-D17345A8DFA6}"/>
              </a:ext>
            </a:extLst>
          </p:cNvPr>
          <p:cNvSpPr>
            <a:spLocks noGrp="1"/>
          </p:cNvSpPr>
          <p:nvPr>
            <p:ph idx="1"/>
          </p:nvPr>
        </p:nvSpPr>
        <p:spPr/>
        <p:txBody>
          <a:bodyPr/>
          <a:lstStyle/>
          <a:p>
            <a:endParaRPr lang="en-VN"/>
          </a:p>
        </p:txBody>
      </p:sp>
    </p:spTree>
    <p:extLst>
      <p:ext uri="{BB962C8B-B14F-4D97-AF65-F5344CB8AC3E}">
        <p14:creationId xmlns:p14="http://schemas.microsoft.com/office/powerpoint/2010/main" val="1870952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259C7-17BF-DC42-99A9-65448B8FA0ED}"/>
              </a:ext>
            </a:extLst>
          </p:cNvPr>
          <p:cNvSpPr>
            <a:spLocks noGrp="1"/>
          </p:cNvSpPr>
          <p:nvPr>
            <p:ph type="title"/>
          </p:nvPr>
        </p:nvSpPr>
        <p:spPr>
          <a:xfrm>
            <a:off x="0" y="0"/>
            <a:ext cx="9603275" cy="1049235"/>
          </a:xfrm>
        </p:spPr>
        <p:txBody>
          <a:bodyPr>
            <a:normAutofit/>
          </a:bodyPr>
          <a:lstStyle/>
          <a:p>
            <a:r>
              <a:rPr lang="en-VN" sz="1300" dirty="0">
                <a:latin typeface="Times New Roman" panose="02020603050405020304" pitchFamily="18" charset="0"/>
                <a:cs typeface="Times New Roman" panose="02020603050405020304" pitchFamily="18" charset="0"/>
              </a:rPr>
              <a:t>1.1 Bảng phân công công việc</a:t>
            </a:r>
          </a:p>
        </p:txBody>
      </p:sp>
      <p:graphicFrame>
        <p:nvGraphicFramePr>
          <p:cNvPr id="10" name="Content Placeholder 3">
            <a:extLst>
              <a:ext uri="{FF2B5EF4-FFF2-40B4-BE49-F238E27FC236}">
                <a16:creationId xmlns:a16="http://schemas.microsoft.com/office/drawing/2014/main" id="{49524617-E85D-4C2A-99BF-5C8BEACD7300}"/>
              </a:ext>
            </a:extLst>
          </p:cNvPr>
          <p:cNvGraphicFramePr>
            <a:graphicFrameLocks/>
          </p:cNvGraphicFramePr>
          <p:nvPr>
            <p:extLst>
              <p:ext uri="{D42A27DB-BD31-4B8C-83A1-F6EECF244321}">
                <p14:modId xmlns:p14="http://schemas.microsoft.com/office/powerpoint/2010/main" val="4048634297"/>
              </p:ext>
            </p:extLst>
          </p:nvPr>
        </p:nvGraphicFramePr>
        <p:xfrm>
          <a:off x="301841" y="390617"/>
          <a:ext cx="10704280" cy="5759980"/>
        </p:xfrm>
        <a:graphic>
          <a:graphicData uri="http://schemas.openxmlformats.org/drawingml/2006/table">
            <a:tbl>
              <a:tblPr firstRow="1" firstCol="1" bandRow="1">
                <a:tableStyleId>{5C22544A-7EE6-4342-B048-85BDC9FD1C3A}</a:tableStyleId>
              </a:tblPr>
              <a:tblGrid>
                <a:gridCol w="2008369">
                  <a:extLst>
                    <a:ext uri="{9D8B030D-6E8A-4147-A177-3AD203B41FA5}">
                      <a16:colId xmlns:a16="http://schemas.microsoft.com/office/drawing/2014/main" val="3869686401"/>
                    </a:ext>
                  </a:extLst>
                </a:gridCol>
                <a:gridCol w="2077719">
                  <a:extLst>
                    <a:ext uri="{9D8B030D-6E8A-4147-A177-3AD203B41FA5}">
                      <a16:colId xmlns:a16="http://schemas.microsoft.com/office/drawing/2014/main" val="803180716"/>
                    </a:ext>
                  </a:extLst>
                </a:gridCol>
                <a:gridCol w="6618192">
                  <a:extLst>
                    <a:ext uri="{9D8B030D-6E8A-4147-A177-3AD203B41FA5}">
                      <a16:colId xmlns:a16="http://schemas.microsoft.com/office/drawing/2014/main" val="3141818817"/>
                    </a:ext>
                  </a:extLst>
                </a:gridCol>
              </a:tblGrid>
              <a:tr h="704666">
                <a:tc>
                  <a:txBody>
                    <a:bodyPr/>
                    <a:lstStyle/>
                    <a:p>
                      <a:r>
                        <a:rPr lang="vi-VN" sz="1300">
                          <a:effectLst/>
                        </a:rPr>
                        <a:t>Stt </a:t>
                      </a:r>
                      <a:endParaRPr lang="en-VN"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vi-VN" sz="1300">
                          <a:effectLst/>
                        </a:rPr>
                        <a:t>Họ và tên</a:t>
                      </a:r>
                      <a:endParaRPr lang="en-VN"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vi-VN" sz="1300" dirty="0">
                          <a:effectLst/>
                        </a:rPr>
                        <a:t>Nội dung công việc</a:t>
                      </a:r>
                      <a:endParaRPr lang="en-V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68204606"/>
                  </a:ext>
                </a:extLst>
              </a:tr>
              <a:tr h="2011901">
                <a:tc>
                  <a:txBody>
                    <a:bodyPr/>
                    <a:lstStyle/>
                    <a:p>
                      <a:r>
                        <a:rPr lang="vi-VN" sz="1300">
                          <a:effectLst/>
                        </a:rPr>
                        <a:t>1</a:t>
                      </a:r>
                      <a:endParaRPr lang="en-VN"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vi-VN" sz="1300">
                          <a:effectLst/>
                        </a:rPr>
                        <a:t>Lê Thanh Hiệp </a:t>
                      </a:r>
                      <a:endParaRPr lang="en-VN"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300" b="0">
                          <a:effectLst/>
                        </a:rPr>
                        <a:t>+ </a:t>
                      </a:r>
                      <a:r>
                        <a:rPr lang="vi-VN" sz="1300" b="0">
                          <a:effectLst/>
                        </a:rPr>
                        <a:t>Lên ý tưởng</a:t>
                      </a:r>
                      <a:endParaRPr lang="en-US" sz="1300" b="0">
                        <a:effectLst/>
                      </a:endParaRPr>
                    </a:p>
                    <a:p>
                      <a:r>
                        <a:rPr lang="en-US" sz="1300" b="0">
                          <a:effectLst/>
                        </a:rPr>
                        <a:t>+ Thu thập thông tin</a:t>
                      </a:r>
                    </a:p>
                    <a:p>
                      <a:r>
                        <a:rPr lang="en-US" sz="1300" b="0">
                          <a:effectLst/>
                        </a:rPr>
                        <a:t>+ Bổ sung dữ liệu cho database</a:t>
                      </a:r>
                    </a:p>
                    <a:p>
                      <a:r>
                        <a:rPr lang="en-US" sz="1300" b="0">
                          <a:effectLst/>
                          <a:latin typeface="Calibri" panose="020F0502020204030204" pitchFamily="34" charset="0"/>
                          <a:ea typeface="Calibri" panose="020F0502020204030204" pitchFamily="34" charset="0"/>
                          <a:cs typeface="Times New Roman" panose="02020603050405020304" pitchFamily="18" charset="0"/>
                        </a:rPr>
                        <a:t>+ Thiết kế giao diện người dùng</a:t>
                      </a:r>
                    </a:p>
                    <a:p>
                      <a:pPr marL="285750" indent="-285750">
                        <a:buFont typeface="Arial" panose="020B0604020202020204" pitchFamily="34" charset="0"/>
                        <a:buChar char="•"/>
                      </a:pPr>
                      <a:r>
                        <a:rPr lang="en-US" sz="1300" b="0">
                          <a:effectLst/>
                          <a:latin typeface="Calibri" panose="020F0502020204030204" pitchFamily="34" charset="0"/>
                          <a:ea typeface="Calibri" panose="020F0502020204030204" pitchFamily="34" charset="0"/>
                          <a:cs typeface="Times New Roman" panose="02020603050405020304" pitchFamily="18" charset="0"/>
                        </a:rPr>
                        <a:t>     Form đăng ký</a:t>
                      </a:r>
                    </a:p>
                    <a:p>
                      <a:pPr marL="285750" indent="-285750">
                        <a:buFont typeface="Arial" panose="020B0604020202020204" pitchFamily="34" charset="0"/>
                        <a:buChar char="•"/>
                      </a:pPr>
                      <a:r>
                        <a:rPr lang="en-US" sz="1300" b="0">
                          <a:effectLst/>
                          <a:latin typeface="Calibri" panose="020F0502020204030204" pitchFamily="34" charset="0"/>
                          <a:ea typeface="Calibri" panose="020F0502020204030204" pitchFamily="34" charset="0"/>
                          <a:cs typeface="Times New Roman" panose="02020603050405020304" pitchFamily="18" charset="0"/>
                        </a:rPr>
                        <a:t>    Form thông báo</a:t>
                      </a:r>
                    </a:p>
                    <a:p>
                      <a:pPr marL="285750" indent="-285750">
                        <a:buFont typeface="Arial" panose="020B0604020202020204" pitchFamily="34" charset="0"/>
                        <a:buChar char="•"/>
                      </a:pPr>
                      <a:r>
                        <a:rPr lang="en-US" sz="1300" b="0">
                          <a:effectLst/>
                          <a:latin typeface="Calibri" panose="020F0502020204030204" pitchFamily="34" charset="0"/>
                          <a:ea typeface="Calibri" panose="020F0502020204030204" pitchFamily="34" charset="0"/>
                          <a:cs typeface="Times New Roman" panose="02020603050405020304" pitchFamily="18" charset="0"/>
                        </a:rPr>
                        <a:t>    Giao diện giới thiệu</a:t>
                      </a:r>
                    </a:p>
                    <a:p>
                      <a:pPr marL="285750" indent="-285750">
                        <a:buFont typeface="Arial" panose="020B0604020202020204" pitchFamily="34" charset="0"/>
                        <a:buChar char="•"/>
                      </a:pPr>
                      <a:r>
                        <a:rPr lang="en-US" sz="1300" b="0">
                          <a:effectLst/>
                          <a:latin typeface="Calibri" panose="020F0502020204030204" pitchFamily="34" charset="0"/>
                          <a:ea typeface="Calibri" panose="020F0502020204030204" pitchFamily="34" charset="0"/>
                          <a:cs typeface="Times New Roman" panose="02020603050405020304" pitchFamily="18" charset="0"/>
                        </a:rPr>
                        <a:t>   Giao diện Chính sách bảo mật</a:t>
                      </a:r>
                    </a:p>
                    <a:p>
                      <a:pPr marL="285750" indent="-285750">
                        <a:buFont typeface="Arial" panose="020B0604020202020204" pitchFamily="34" charset="0"/>
                        <a:buChar char="•"/>
                      </a:pPr>
                      <a:r>
                        <a:rPr lang="en-US" sz="1300" b="0">
                          <a:effectLst/>
                          <a:latin typeface="Calibri" panose="020F0502020204030204" pitchFamily="34" charset="0"/>
                          <a:ea typeface="Calibri" panose="020F0502020204030204" pitchFamily="34" charset="0"/>
                          <a:cs typeface="Times New Roman" panose="02020603050405020304" pitchFamily="18" charset="0"/>
                        </a:rPr>
                        <a:t>   Giao diện giới thiệu về chúng tôi</a:t>
                      </a:r>
                    </a:p>
                    <a:p>
                      <a:pPr marL="285750" indent="-285750">
                        <a:buFont typeface="Arial" panose="020B0604020202020204" pitchFamily="34" charset="0"/>
                        <a:buChar char="•"/>
                      </a:pPr>
                      <a:r>
                        <a:rPr lang="en-US" sz="1300" b="0">
                          <a:effectLst/>
                          <a:latin typeface="Calibri" panose="020F0502020204030204" pitchFamily="34" charset="0"/>
                          <a:ea typeface="Calibri" panose="020F0502020204030204" pitchFamily="34" charset="0"/>
                          <a:cs typeface="Times New Roman" panose="02020603050405020304" pitchFamily="18"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effectLst/>
                          <a:latin typeface="Calibri" panose="020F0502020204030204" pitchFamily="34" charset="0"/>
                          <a:ea typeface="Calibri" panose="020F0502020204030204" pitchFamily="34" charset="0"/>
                          <a:cs typeface="Times New Roman" panose="02020603050405020304" pitchFamily="18" charset="0"/>
                        </a:rPr>
                        <a:t>+Thiết kế giao diện Admin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effectLst/>
                          <a:latin typeface="Calibri" panose="020F0502020204030204" pitchFamily="34" charset="0"/>
                          <a:ea typeface="Calibri" panose="020F0502020204030204" pitchFamily="34" charset="0"/>
                          <a:cs typeface="Times New Roman" panose="02020603050405020304" pitchFamily="18" charset="0"/>
                        </a:rPr>
                        <a:t>     -form đăng thông báo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effectLst/>
                          <a:latin typeface="Calibri" panose="020F0502020204030204" pitchFamily="34" charset="0"/>
                          <a:ea typeface="Calibri" panose="020F0502020204030204" pitchFamily="34" charset="0"/>
                          <a:cs typeface="Times New Roman" panose="02020603050405020304" pitchFamily="18" charset="0"/>
                        </a:rPr>
                        <a:t>    -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a:effectLst/>
                          <a:latin typeface="Calibri" panose="020F0502020204030204" pitchFamily="34" charset="0"/>
                          <a:ea typeface="Calibri" panose="020F0502020204030204" pitchFamily="34" charset="0"/>
                          <a:cs typeface="Times New Roman" panose="02020603050405020304" pitchFamily="18" charset="0"/>
                        </a:rPr>
                        <a:t>  </a:t>
                      </a:r>
                    </a:p>
                    <a:p>
                      <a:endParaRPr lang="en-V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95734047"/>
                  </a:ext>
                </a:extLst>
              </a:tr>
              <a:tr h="2113994">
                <a:tc>
                  <a:txBody>
                    <a:bodyPr/>
                    <a:lstStyle/>
                    <a:p>
                      <a:r>
                        <a:rPr lang="vi-VN" sz="1300">
                          <a:effectLst/>
                        </a:rPr>
                        <a:t>2 </a:t>
                      </a:r>
                      <a:endParaRPr lang="en-VN"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vi-VN" sz="1300">
                          <a:effectLst/>
                        </a:rPr>
                        <a:t>Phạm Thị Ngọc Hân</a:t>
                      </a:r>
                      <a:endParaRPr lang="en-VN"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US" sz="1300">
                          <a:effectLst/>
                        </a:rPr>
                        <a:t>+ </a:t>
                      </a:r>
                      <a:r>
                        <a:rPr lang="vi-VN" sz="1300">
                          <a:effectLst/>
                        </a:rPr>
                        <a:t>Lên ý tưởng</a:t>
                      </a:r>
                      <a:endParaRPr lang="en-US" sz="1300">
                        <a:effectLst/>
                      </a:endParaRPr>
                    </a:p>
                    <a:p>
                      <a:r>
                        <a:rPr lang="en-US" sz="1300">
                          <a:effectLst/>
                        </a:rPr>
                        <a:t>+ Thu thập thông tin</a:t>
                      </a:r>
                    </a:p>
                    <a:p>
                      <a:r>
                        <a:rPr lang="en-US" sz="1300">
                          <a:effectLst/>
                        </a:rPr>
                        <a:t>+ Thiết kế khung database</a:t>
                      </a:r>
                      <a:endParaRPr lang="en-VN"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30015003"/>
                  </a:ext>
                </a:extLst>
              </a:tr>
            </a:tbl>
          </a:graphicData>
        </a:graphic>
      </p:graphicFrame>
    </p:spTree>
    <p:extLst>
      <p:ext uri="{BB962C8B-B14F-4D97-AF65-F5344CB8AC3E}">
        <p14:creationId xmlns:p14="http://schemas.microsoft.com/office/powerpoint/2010/main" val="12483823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4DF91-E860-094A-A05B-63289B31C5C1}"/>
              </a:ext>
            </a:extLst>
          </p:cNvPr>
          <p:cNvSpPr>
            <a:spLocks noGrp="1"/>
          </p:cNvSpPr>
          <p:nvPr>
            <p:ph type="title"/>
          </p:nvPr>
        </p:nvSpPr>
        <p:spPr>
          <a:xfrm>
            <a:off x="1442348" y="704158"/>
            <a:ext cx="9603275" cy="1049235"/>
          </a:xfrm>
        </p:spPr>
        <p:txBody>
          <a:bodyPr>
            <a:normAutofit/>
          </a:bodyPr>
          <a:lstStyle/>
          <a:p>
            <a:r>
              <a:rPr lang="en-VN" sz="1300" dirty="0">
                <a:latin typeface="Times New Roman" panose="02020603050405020304" pitchFamily="18" charset="0"/>
                <a:cs typeface="Times New Roman" panose="02020603050405020304" pitchFamily="18" charset="0"/>
              </a:rPr>
              <a:t>1.2 Bảng mô tả chức năng của project</a:t>
            </a:r>
          </a:p>
        </p:txBody>
      </p:sp>
      <p:sp>
        <p:nvSpPr>
          <p:cNvPr id="3" name="Content Placeholder 2">
            <a:extLst>
              <a:ext uri="{FF2B5EF4-FFF2-40B4-BE49-F238E27FC236}">
                <a16:creationId xmlns:a16="http://schemas.microsoft.com/office/drawing/2014/main" id="{24B4D632-0D74-9E4F-97AF-76FFD981E33F}"/>
              </a:ext>
            </a:extLst>
          </p:cNvPr>
          <p:cNvSpPr>
            <a:spLocks noGrp="1"/>
          </p:cNvSpPr>
          <p:nvPr>
            <p:ph idx="1"/>
          </p:nvPr>
        </p:nvSpPr>
        <p:spPr/>
        <p:txBody>
          <a:bodyPr>
            <a:normAutofit fontScale="92500" lnSpcReduction="20000"/>
          </a:bodyPr>
          <a:lstStyle/>
          <a:p>
            <a:r>
              <a:rPr lang="en-US" sz="1300" dirty="0">
                <a:latin typeface="Times New Roman" panose="02020603050405020304" pitchFamily="18" charset="0"/>
                <a:cs typeface="Times New Roman" panose="02020603050405020304" pitchFamily="18" charset="0"/>
              </a:rPr>
              <a:t>A</a:t>
            </a:r>
            <a:r>
              <a:rPr lang="en-VN" sz="1300" dirty="0">
                <a:latin typeface="Times New Roman" panose="02020603050405020304" pitchFamily="18" charset="0"/>
                <a:cs typeface="Times New Roman" panose="02020603050405020304" pitchFamily="18" charset="0"/>
              </a:rPr>
              <a:t>. Chức năng của Admin</a:t>
            </a:r>
          </a:p>
          <a:p>
            <a:r>
              <a:rPr lang="en-VN" sz="1300" dirty="0">
                <a:latin typeface="Times New Roman" panose="02020603050405020304" pitchFamily="18" charset="0"/>
                <a:cs typeface="Times New Roman" panose="02020603050405020304" pitchFamily="18" charset="0"/>
              </a:rPr>
              <a:t>-  Tạo dữ liệu lưu trữ.</a:t>
            </a:r>
          </a:p>
          <a:p>
            <a:r>
              <a:rPr lang="en-VN" sz="1300" dirty="0">
                <a:latin typeface="Times New Roman" panose="02020603050405020304" pitchFamily="18" charset="0"/>
                <a:cs typeface="Times New Roman" panose="02020603050405020304" pitchFamily="18" charset="0"/>
              </a:rPr>
              <a:t>-  Tạo đăng nhập </a:t>
            </a:r>
            <a:r>
              <a:rPr lang="en-US" sz="1300" dirty="0" err="1">
                <a:latin typeface="Times New Roman" panose="02020603050405020304" pitchFamily="18" charset="0"/>
                <a:cs typeface="Times New Roman" panose="02020603050405020304" pitchFamily="18" charset="0"/>
              </a:rPr>
              <a:t>đ</a:t>
            </a:r>
            <a:r>
              <a:rPr lang="en-VN" sz="1300" dirty="0">
                <a:latin typeface="Times New Roman" panose="02020603050405020304" pitchFamily="18" charset="0"/>
                <a:cs typeface="Times New Roman" panose="02020603050405020304" pitchFamily="18" charset="0"/>
              </a:rPr>
              <a:t>ăng ký cho user.</a:t>
            </a:r>
          </a:p>
          <a:p>
            <a:r>
              <a:rPr lang="en-VN" sz="1300" dirty="0">
                <a:latin typeface="Times New Roman" panose="02020603050405020304" pitchFamily="18" charset="0"/>
                <a:cs typeface="Times New Roman" panose="02020603050405020304" pitchFamily="18" charset="0"/>
              </a:rPr>
              <a:t>-  Cho phép user đăng nhập tài khoản bằng facebook, google</a:t>
            </a:r>
          </a:p>
          <a:p>
            <a:r>
              <a:rPr lang="en-VN" sz="1300" dirty="0">
                <a:latin typeface="Times New Roman" panose="02020603050405020304" pitchFamily="18" charset="0"/>
                <a:cs typeface="Times New Roman" panose="02020603050405020304" pitchFamily="18" charset="0"/>
              </a:rPr>
              <a:t>-  Cài đặt ngôn ngữ Việt Nam, English</a:t>
            </a:r>
          </a:p>
          <a:p>
            <a:r>
              <a:rPr lang="en-VN" sz="1300" dirty="0">
                <a:latin typeface="Times New Roman" panose="02020603050405020304" pitchFamily="18" charset="0"/>
                <a:cs typeface="Times New Roman" panose="02020603050405020304" pitchFamily="18" charset="0"/>
              </a:rPr>
              <a:t>-  Tạo ví ghi chép.</a:t>
            </a:r>
          </a:p>
          <a:p>
            <a:r>
              <a:rPr lang="en-VN" sz="1300" dirty="0">
                <a:latin typeface="Times New Roman" panose="02020603050405020304" pitchFamily="18" charset="0"/>
                <a:cs typeface="Times New Roman" panose="02020603050405020304" pitchFamily="18" charset="0"/>
              </a:rPr>
              <a:t>- Sổ nợ</a:t>
            </a:r>
          </a:p>
          <a:p>
            <a:r>
              <a:rPr lang="en-VN" sz="1300" dirty="0">
                <a:latin typeface="Times New Roman" panose="02020603050405020304" pitchFamily="18" charset="0"/>
                <a:cs typeface="Times New Roman" panose="02020603050405020304" pitchFamily="18" charset="0"/>
              </a:rPr>
              <a:t>-  Sổ chi tiêu</a:t>
            </a:r>
          </a:p>
          <a:p>
            <a:r>
              <a:rPr lang="en-VN" sz="1300" dirty="0">
                <a:latin typeface="Times New Roman" panose="02020603050405020304" pitchFamily="18" charset="0"/>
                <a:cs typeface="Times New Roman" panose="02020603050405020304" pitchFamily="18" charset="0"/>
              </a:rPr>
              <a:t>- Thống kê</a:t>
            </a:r>
          </a:p>
          <a:p>
            <a:r>
              <a:rPr lang="en-VN" sz="1300" dirty="0">
                <a:latin typeface="Times New Roman" panose="02020603050405020304" pitchFamily="18" charset="0"/>
                <a:cs typeface="Times New Roman" panose="02020603050405020304" pitchFamily="18" charset="0"/>
              </a:rPr>
              <a:t>- Theo dõi các khoản chi tiêu</a:t>
            </a:r>
          </a:p>
          <a:p>
            <a:r>
              <a:rPr lang="en-VN" sz="1300" dirty="0">
                <a:latin typeface="Times New Roman" panose="02020603050405020304" pitchFamily="18" charset="0"/>
                <a:cs typeface="Times New Roman" panose="02020603050405020304" pitchFamily="18" charset="0"/>
              </a:rPr>
              <a:t>- Báo cáo</a:t>
            </a:r>
          </a:p>
        </p:txBody>
      </p:sp>
    </p:spTree>
    <p:extLst>
      <p:ext uri="{BB962C8B-B14F-4D97-AF65-F5344CB8AC3E}">
        <p14:creationId xmlns:p14="http://schemas.microsoft.com/office/powerpoint/2010/main" val="1400201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override="childStyle">
                                        <p:cTn id="6" dur="2000" fill="hold"/>
                                        <p:tgtEl>
                                          <p:spTgt spid="2"/>
                                        </p:tgtEl>
                                        <p:attrNameLst>
                                          <p:attrName>style.color</p:attrName>
                                        </p:attrNameLst>
                                      </p:cBhvr>
                                      <p:to>
                                        <a:schemeClr val="accent2"/>
                                      </p:to>
                                    </p:animClr>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1"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dissolv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additive="base">
                                        <p:cTn id="16"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additive="base">
                                        <p:cTn id="28"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3" end="3"/>
                                            </p:txEl>
                                          </p:spTgt>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 calcmode="lin" valueType="num">
                                      <p:cBhvr additive="base">
                                        <p:cTn id="32"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 calcmode="lin" valueType="num">
                                      <p:cBhvr additive="base">
                                        <p:cTn id="36"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 calcmode="lin" valueType="num">
                                      <p:cBhvr additive="base">
                                        <p:cTn id="40"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
                                            <p:txEl>
                                              <p:pRg st="6" end="6"/>
                                            </p:txEl>
                                          </p:spTgt>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3">
                                            <p:txEl>
                                              <p:pRg st="7" end="7"/>
                                            </p:txEl>
                                          </p:spTgt>
                                        </p:tgtEl>
                                        <p:attrNameLst>
                                          <p:attrName>style.visibility</p:attrName>
                                        </p:attrNameLst>
                                      </p:cBhvr>
                                      <p:to>
                                        <p:strVal val="visible"/>
                                      </p:to>
                                    </p:set>
                                    <p:anim calcmode="lin" valueType="num">
                                      <p:cBhvr additive="base">
                                        <p:cTn id="44"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3">
                                            <p:txEl>
                                              <p:pRg st="7" end="7"/>
                                            </p:txEl>
                                          </p:spTgt>
                                        </p:tgtEl>
                                        <p:attrNameLst>
                                          <p:attrName>ppt_y</p:attrName>
                                        </p:attrNameLst>
                                      </p:cBhvr>
                                      <p:tavLst>
                                        <p:tav tm="0">
                                          <p:val>
                                            <p:strVal val="1+#ppt_h/2"/>
                                          </p:val>
                                        </p:tav>
                                        <p:tav tm="100000">
                                          <p:val>
                                            <p:strVal val="#ppt_y"/>
                                          </p:val>
                                        </p:tav>
                                      </p:tavLst>
                                    </p:anim>
                                  </p:childTnLst>
                                </p:cTn>
                              </p:par>
                              <p:par>
                                <p:cTn id="46" presetID="2" presetClass="entr" presetSubtype="4" fill="hold" nodeType="withEffect">
                                  <p:stCondLst>
                                    <p:cond delay="0"/>
                                  </p:stCondLst>
                                  <p:childTnLst>
                                    <p:set>
                                      <p:cBhvr>
                                        <p:cTn id="47" dur="1" fill="hold">
                                          <p:stCondLst>
                                            <p:cond delay="0"/>
                                          </p:stCondLst>
                                        </p:cTn>
                                        <p:tgtEl>
                                          <p:spTgt spid="3">
                                            <p:txEl>
                                              <p:pRg st="8" end="8"/>
                                            </p:txEl>
                                          </p:spTgt>
                                        </p:tgtEl>
                                        <p:attrNameLst>
                                          <p:attrName>style.visibility</p:attrName>
                                        </p:attrNameLst>
                                      </p:cBhvr>
                                      <p:to>
                                        <p:strVal val="visible"/>
                                      </p:to>
                                    </p:set>
                                    <p:anim calcmode="lin" valueType="num">
                                      <p:cBhvr additive="base">
                                        <p:cTn id="48"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3">
                                            <p:txEl>
                                              <p:pRg st="8" end="8"/>
                                            </p:txEl>
                                          </p:spTgt>
                                        </p:tgtEl>
                                        <p:attrNameLst>
                                          <p:attrName>ppt_y</p:attrName>
                                        </p:attrNameLst>
                                      </p:cBhvr>
                                      <p:tavLst>
                                        <p:tav tm="0">
                                          <p:val>
                                            <p:strVal val="1+#ppt_h/2"/>
                                          </p:val>
                                        </p:tav>
                                        <p:tav tm="100000">
                                          <p:val>
                                            <p:strVal val="#ppt_y"/>
                                          </p:val>
                                        </p:tav>
                                      </p:tavLst>
                                    </p:anim>
                                  </p:childTnLst>
                                </p:cTn>
                              </p:par>
                              <p:par>
                                <p:cTn id="50" presetID="2" presetClass="entr" presetSubtype="4" fill="hold" nodeType="with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 calcmode="lin" valueType="num">
                                      <p:cBhvr additive="base">
                                        <p:cTn id="52"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3">
                                            <p:txEl>
                                              <p:pRg st="9" end="9"/>
                                            </p:txEl>
                                          </p:spTgt>
                                        </p:tgtEl>
                                        <p:attrNameLst>
                                          <p:attrName>ppt_y</p:attrName>
                                        </p:attrNameLst>
                                      </p:cBhvr>
                                      <p:tavLst>
                                        <p:tav tm="0">
                                          <p:val>
                                            <p:strVal val="1+#ppt_h/2"/>
                                          </p:val>
                                        </p:tav>
                                        <p:tav tm="100000">
                                          <p:val>
                                            <p:strVal val="#ppt_y"/>
                                          </p:val>
                                        </p:tav>
                                      </p:tavLst>
                                    </p:anim>
                                  </p:childTnLst>
                                </p:cTn>
                              </p:par>
                              <p:par>
                                <p:cTn id="54" presetID="2" presetClass="entr" presetSubtype="4" fill="hold" nodeType="withEffect">
                                  <p:stCondLst>
                                    <p:cond delay="0"/>
                                  </p:stCondLst>
                                  <p:childTnLst>
                                    <p:set>
                                      <p:cBhvr>
                                        <p:cTn id="55" dur="1" fill="hold">
                                          <p:stCondLst>
                                            <p:cond delay="0"/>
                                          </p:stCondLst>
                                        </p:cTn>
                                        <p:tgtEl>
                                          <p:spTgt spid="3">
                                            <p:txEl>
                                              <p:pRg st="10" end="10"/>
                                            </p:txEl>
                                          </p:spTgt>
                                        </p:tgtEl>
                                        <p:attrNameLst>
                                          <p:attrName>style.visibility</p:attrName>
                                        </p:attrNameLst>
                                      </p:cBhvr>
                                      <p:to>
                                        <p:strVal val="visible"/>
                                      </p:to>
                                    </p:set>
                                    <p:anim calcmode="lin" valueType="num">
                                      <p:cBhvr additive="base">
                                        <p:cTn id="56"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2B93C-5E60-AE49-897E-CAABD84ACB87}"/>
              </a:ext>
            </a:extLst>
          </p:cNvPr>
          <p:cNvSpPr>
            <a:spLocks noGrp="1"/>
          </p:cNvSpPr>
          <p:nvPr>
            <p:ph type="title"/>
          </p:nvPr>
        </p:nvSpPr>
        <p:spPr/>
        <p:txBody>
          <a:bodyPr>
            <a:normAutofit/>
          </a:bodyPr>
          <a:lstStyle/>
          <a:p>
            <a:r>
              <a:rPr lang="en-VN" sz="1300" dirty="0">
                <a:latin typeface="Times New Roman" panose="02020603050405020304" pitchFamily="18" charset="0"/>
                <a:cs typeface="Times New Roman" panose="02020603050405020304" pitchFamily="18" charset="0"/>
              </a:rPr>
              <a:t>1.2 bảng mô tả chức năng của project (tt)</a:t>
            </a:r>
          </a:p>
        </p:txBody>
      </p:sp>
      <p:sp>
        <p:nvSpPr>
          <p:cNvPr id="3" name="Content Placeholder 2">
            <a:extLst>
              <a:ext uri="{FF2B5EF4-FFF2-40B4-BE49-F238E27FC236}">
                <a16:creationId xmlns:a16="http://schemas.microsoft.com/office/drawing/2014/main" id="{2275253C-9B5D-544C-A7C4-1276A14B7E08}"/>
              </a:ext>
            </a:extLst>
          </p:cNvPr>
          <p:cNvSpPr>
            <a:spLocks noGrp="1"/>
          </p:cNvSpPr>
          <p:nvPr>
            <p:ph idx="1"/>
          </p:nvPr>
        </p:nvSpPr>
        <p:spPr/>
        <p:txBody>
          <a:bodyPr>
            <a:normAutofit fontScale="92500" lnSpcReduction="20000"/>
          </a:bodyPr>
          <a:lstStyle/>
          <a:p>
            <a:r>
              <a:rPr lang="en-VN" sz="1300" dirty="0">
                <a:latin typeface="Times New Roman" panose="02020603050405020304" pitchFamily="18" charset="0"/>
                <a:cs typeface="Times New Roman" panose="02020603050405020304" pitchFamily="18" charset="0"/>
              </a:rPr>
              <a:t>B. User</a:t>
            </a:r>
          </a:p>
          <a:p>
            <a:r>
              <a:rPr lang="en-VN"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Đăng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ký</a:t>
            </a:r>
            <a:r>
              <a:rPr lang="en-US" sz="1300" dirty="0">
                <a:latin typeface="Times New Roman" panose="02020603050405020304" pitchFamily="18" charset="0"/>
                <a:cs typeface="Times New Roman" panose="02020603050405020304" pitchFamily="18" charset="0"/>
              </a:rPr>
              <a:t> , </a:t>
            </a:r>
            <a:r>
              <a:rPr lang="en-US" sz="1300" dirty="0" err="1">
                <a:latin typeface="Times New Roman" panose="02020603050405020304" pitchFamily="18" charset="0"/>
                <a:cs typeface="Times New Roman" panose="02020603050405020304" pitchFamily="18" charset="0"/>
              </a:rPr>
              <a:t>đăng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nhập</a:t>
            </a:r>
            <a:endParaRPr lang="en-VN" sz="1300" dirty="0">
              <a:latin typeface="Times New Roman" panose="02020603050405020304" pitchFamily="18" charset="0"/>
              <a:cs typeface="Times New Roman" panose="02020603050405020304" pitchFamily="18" charset="0"/>
            </a:endParaRPr>
          </a:p>
          <a:p>
            <a:r>
              <a:rPr lang="en-VN" sz="1300" dirty="0">
                <a:latin typeface="Times New Roman" panose="02020603050405020304" pitchFamily="18" charset="0"/>
                <a:cs typeface="Times New Roman" panose="02020603050405020304" pitchFamily="18" charset="0"/>
              </a:rPr>
              <a:t>-  Đăng nhập vào website bằng tài khoản của mình  facebook hoặc google</a:t>
            </a:r>
          </a:p>
          <a:p>
            <a:r>
              <a:rPr lang="en-VN" sz="1300" dirty="0">
                <a:latin typeface="Times New Roman" panose="02020603050405020304" pitchFamily="18" charset="0"/>
                <a:cs typeface="Times New Roman" panose="02020603050405020304" pitchFamily="18" charset="0"/>
              </a:rPr>
              <a:t>-  Chọn ngôn ngữ phù hợp với mình</a:t>
            </a:r>
          </a:p>
          <a:p>
            <a:r>
              <a:rPr lang="en-VN" sz="1300" dirty="0">
                <a:latin typeface="Times New Roman" panose="02020603050405020304" pitchFamily="18" charset="0"/>
                <a:cs typeface="Times New Roman" panose="02020603050405020304" pitchFamily="18" charset="0"/>
              </a:rPr>
              <a:t>-  Tạo ví và nhập số tiền hiện tại của mình vào</a:t>
            </a:r>
          </a:p>
          <a:p>
            <a:r>
              <a:rPr lang="en-VN"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Vào</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giao</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diện</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chính</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của</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chương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trình</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và</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chọn</a:t>
            </a:r>
            <a:r>
              <a:rPr lang="en-US" sz="1300" dirty="0">
                <a:latin typeface="Times New Roman" panose="02020603050405020304" pitchFamily="18" charset="0"/>
                <a:cs typeface="Times New Roman" panose="02020603050405020304" pitchFamily="18" charset="0"/>
              </a:rPr>
              <a:t> 2 </a:t>
            </a:r>
            <a:r>
              <a:rPr lang="en-US" sz="1300" dirty="0" err="1">
                <a:latin typeface="Times New Roman" panose="02020603050405020304" pitchFamily="18" charset="0"/>
                <a:cs typeface="Times New Roman" panose="02020603050405020304" pitchFamily="18" charset="0"/>
              </a:rPr>
              <a:t>chức</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năng</a:t>
            </a:r>
            <a:r>
              <a:rPr lang="en-US" sz="1300" dirty="0">
                <a:latin typeface="Times New Roman" panose="02020603050405020304" pitchFamily="18" charset="0"/>
                <a:cs typeface="Times New Roman" panose="02020603050405020304" pitchFamily="18" charset="0"/>
              </a:rPr>
              <a:t> : </a:t>
            </a:r>
            <a:r>
              <a:rPr lang="en-US" sz="1300" dirty="0" err="1">
                <a:latin typeface="Times New Roman" panose="02020603050405020304" pitchFamily="18" charset="0"/>
                <a:cs typeface="Times New Roman" panose="02020603050405020304" pitchFamily="18" charset="0"/>
              </a:rPr>
              <a:t>ghi</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chú</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các</a:t>
            </a:r>
            <a:r>
              <a:rPr lang="en-US" sz="1300" dirty="0">
                <a:latin typeface="Times New Roman" panose="02020603050405020304" pitchFamily="18" charset="0"/>
                <a:cs typeface="Times New Roman" panose="02020603050405020304" pitchFamily="18" charset="0"/>
              </a:rPr>
              <a:t> chi </a:t>
            </a:r>
            <a:r>
              <a:rPr lang="en-US" sz="1300" dirty="0" err="1">
                <a:latin typeface="Times New Roman" panose="02020603050405020304" pitchFamily="18" charset="0"/>
                <a:cs typeface="Times New Roman" panose="02020603050405020304" pitchFamily="18" charset="0"/>
              </a:rPr>
              <a:t>tiêu</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trong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ngày</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và</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xem</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lại</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và</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thống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kê</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số</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liệu</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về</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thói</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quen</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tiêu</a:t>
            </a:r>
            <a:r>
              <a:rPr lang="en-US" sz="1300" dirty="0">
                <a:latin typeface="Times New Roman" panose="02020603050405020304" pitchFamily="18" charset="0"/>
                <a:cs typeface="Times New Roman" panose="02020603050405020304" pitchFamily="18" charset="0"/>
              </a:rPr>
              <a:t> dung</a:t>
            </a:r>
          </a:p>
          <a:p>
            <a:r>
              <a:rPr lang="en-US" sz="1300" dirty="0">
                <a:latin typeface="Times New Roman" panose="02020603050405020304" pitchFamily="18" charset="0"/>
                <a:cs typeface="Times New Roman" panose="02020603050405020304" pitchFamily="18" charset="0"/>
              </a:rPr>
              <a:t>- Khi </a:t>
            </a:r>
            <a:r>
              <a:rPr lang="en-US" sz="1300" dirty="0" err="1">
                <a:latin typeface="Times New Roman" panose="02020603050405020304" pitchFamily="18" charset="0"/>
                <a:cs typeface="Times New Roman" panose="02020603050405020304" pitchFamily="18" charset="0"/>
              </a:rPr>
              <a:t>nhận</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được</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một</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khoảng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tiền</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nào</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đó</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hoặc</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sử</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dụng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tiền</a:t>
            </a:r>
            <a:r>
              <a:rPr lang="en-US" sz="1300" dirty="0">
                <a:latin typeface="Times New Roman" panose="02020603050405020304" pitchFamily="18" charset="0"/>
                <a:cs typeface="Times New Roman" panose="02020603050405020304" pitchFamily="18" charset="0"/>
              </a:rPr>
              <a:t> user </a:t>
            </a:r>
            <a:r>
              <a:rPr lang="en-US" sz="1300" dirty="0" err="1">
                <a:latin typeface="Times New Roman" panose="02020603050405020304" pitchFamily="18" charset="0"/>
                <a:cs typeface="Times New Roman" panose="02020603050405020304" pitchFamily="18" charset="0"/>
              </a:rPr>
              <a:t>vào</a:t>
            </a:r>
            <a:r>
              <a:rPr lang="en-US" sz="1300" dirty="0">
                <a:latin typeface="Times New Roman" panose="02020603050405020304" pitchFamily="18" charset="0"/>
                <a:cs typeface="Times New Roman" panose="02020603050405020304" pitchFamily="18" charset="0"/>
              </a:rPr>
              <a:t> website  </a:t>
            </a:r>
            <a:r>
              <a:rPr lang="en-US" sz="1300" dirty="0" err="1">
                <a:latin typeface="Times New Roman" panose="02020603050405020304" pitchFamily="18" charset="0"/>
                <a:cs typeface="Times New Roman" panose="02020603050405020304" pitchFamily="18" charset="0"/>
              </a:rPr>
              <a:t>và</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ghi</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chú</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lại</a:t>
            </a:r>
            <a:r>
              <a:rPr lang="en-US" sz="1300" dirty="0">
                <a:latin typeface="Times New Roman" panose="02020603050405020304" pitchFamily="18" charset="0"/>
                <a:cs typeface="Times New Roman" panose="02020603050405020304" pitchFamily="18" charset="0"/>
              </a:rPr>
              <a:t> chi </a:t>
            </a:r>
            <a:r>
              <a:rPr lang="en-US" sz="1300" dirty="0" err="1">
                <a:latin typeface="Times New Roman" panose="02020603050405020304" pitchFamily="18" charset="0"/>
                <a:cs typeface="Times New Roman" panose="02020603050405020304" pitchFamily="18" charset="0"/>
              </a:rPr>
              <a:t>tiết</a:t>
            </a:r>
            <a:r>
              <a:rPr lang="en-US" sz="1300" dirty="0">
                <a:latin typeface="Times New Roman" panose="02020603050405020304" pitchFamily="18" charset="0"/>
                <a:cs typeface="Times New Roman" panose="02020603050405020304" pitchFamily="18" charset="0"/>
              </a:rPr>
              <a:t>, website </a:t>
            </a:r>
            <a:r>
              <a:rPr lang="en-US" sz="1300" dirty="0" err="1">
                <a:latin typeface="Times New Roman" panose="02020603050405020304" pitchFamily="18" charset="0"/>
                <a:cs typeface="Times New Roman" panose="02020603050405020304" pitchFamily="18" charset="0"/>
              </a:rPr>
              <a:t>sẽ</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tự</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động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tính</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số</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tiền</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còn</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lại</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trong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ví</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và</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bạn</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có</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thể</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dễ</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dàng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theo</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dõi</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những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khoản</a:t>
            </a:r>
            <a:r>
              <a:rPr lang="en-US" sz="1300" dirty="0">
                <a:latin typeface="Times New Roman" panose="02020603050405020304" pitchFamily="18" charset="0"/>
                <a:cs typeface="Times New Roman" panose="02020603050405020304" pitchFamily="18" charset="0"/>
              </a:rPr>
              <a:t> chi </a:t>
            </a:r>
            <a:r>
              <a:rPr lang="en-US" sz="1300" dirty="0" err="1">
                <a:latin typeface="Times New Roman" panose="02020603050405020304" pitchFamily="18" charset="0"/>
                <a:cs typeface="Times New Roman" panose="02020603050405020304" pitchFamily="18" charset="0"/>
              </a:rPr>
              <a:t>tiêu</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đó</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bất</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cứ</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lúc</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nào</a:t>
            </a:r>
            <a:r>
              <a:rPr lang="en-US" sz="1300" dirty="0">
                <a:latin typeface="Times New Roman" panose="02020603050405020304" pitchFamily="18" charset="0"/>
                <a:cs typeface="Times New Roman" panose="02020603050405020304" pitchFamily="18" charset="0"/>
              </a:rPr>
              <a:t>.</a:t>
            </a:r>
          </a:p>
          <a:p>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Bấm</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thêm</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giao</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dịch</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để</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ghi</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chú</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một</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khoảng</a:t>
            </a:r>
            <a:r>
              <a:rPr lang="en-US" sz="1300" dirty="0">
                <a:latin typeface="Times New Roman" panose="02020603050405020304" pitchFamily="18" charset="0"/>
                <a:cs typeface="Times New Roman" panose="02020603050405020304" pitchFamily="18" charset="0"/>
              </a:rPr>
              <a:t> chi </a:t>
            </a:r>
            <a:r>
              <a:rPr lang="en-US" sz="1300" dirty="0" err="1">
                <a:latin typeface="Times New Roman" panose="02020603050405020304" pitchFamily="18" charset="0"/>
                <a:cs typeface="Times New Roman" panose="02020603050405020304" pitchFamily="18" charset="0"/>
              </a:rPr>
              <a:t>tiêu</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hoặc</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huỷ</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bỏ</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nó</a:t>
            </a:r>
            <a:r>
              <a:rPr lang="en-US" sz="1300" dirty="0">
                <a:latin typeface="Times New Roman" panose="02020603050405020304" pitchFamily="18" charset="0"/>
                <a:cs typeface="Times New Roman" panose="02020603050405020304" pitchFamily="18" charset="0"/>
              </a:rPr>
              <a:t>.</a:t>
            </a:r>
          </a:p>
          <a:p>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Nhập</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thông</a:t>
            </a:r>
            <a:r>
              <a:rPr lang="en-US" sz="1400" dirty="0">
                <a:latin typeface="Times New Roman" panose="02020603050405020304" pitchFamily="18" charset="0"/>
                <a:cs typeface="Times New Roman" panose="02020603050405020304" pitchFamily="18" charset="0"/>
              </a:rPr>
              <a:t> tin chi </a:t>
            </a:r>
            <a:r>
              <a:rPr lang="en-US" sz="1400" dirty="0" err="1">
                <a:latin typeface="Times New Roman" panose="02020603050405020304" pitchFamily="18" charset="0"/>
                <a:cs typeface="Times New Roman" panose="02020603050405020304" pitchFamily="18" charset="0"/>
              </a:rPr>
              <a:t>tiết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về</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khoản</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tiêu</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Theo </a:t>
            </a:r>
            <a:r>
              <a:rPr lang="en-US" sz="1400" dirty="0" err="1">
                <a:latin typeface="Times New Roman" panose="02020603050405020304" pitchFamily="18" charset="0"/>
                <a:cs typeface="Times New Roman" panose="02020603050405020304" pitchFamily="18" charset="0"/>
              </a:rPr>
              <a:t>dõi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các</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khoản</a:t>
            </a:r>
            <a:r>
              <a:rPr lang="en-US" sz="1400" dirty="0">
                <a:latin typeface="Times New Roman" panose="02020603050405020304" pitchFamily="18" charset="0"/>
                <a:cs typeface="Times New Roman" panose="02020603050405020304" pitchFamily="18" charset="0"/>
              </a:rPr>
              <a:t> chi </a:t>
            </a:r>
            <a:r>
              <a:rPr lang="en-US" sz="1400" dirty="0" err="1">
                <a:latin typeface="Times New Roman" panose="02020603050405020304" pitchFamily="18" charset="0"/>
                <a:cs typeface="Times New Roman" panose="02020603050405020304" pitchFamily="18" charset="0"/>
              </a:rPr>
              <a:t>tiêu</a:t>
            </a:r>
            <a:endParaRPr lang="en-VN" sz="1400" dirty="0">
              <a:latin typeface="Times New Roman" panose="02020603050405020304" pitchFamily="18" charset="0"/>
              <a:cs typeface="Times New Roman" panose="02020603050405020304" pitchFamily="18" charset="0"/>
            </a:endParaRPr>
          </a:p>
          <a:p>
            <a:endParaRPr lang="en-VN" sz="1400" dirty="0">
              <a:latin typeface="Times New Roman" panose="02020603050405020304" pitchFamily="18" charset="0"/>
              <a:cs typeface="Times New Roman" panose="02020603050405020304" pitchFamily="18" charset="0"/>
            </a:endParaRPr>
          </a:p>
          <a:p>
            <a:endParaRPr lang="en-VN" sz="1300" dirty="0">
              <a:latin typeface="Times New Roman" panose="02020603050405020304" pitchFamily="18" charset="0"/>
              <a:cs typeface="Times New Roman" panose="02020603050405020304" pitchFamily="18" charset="0"/>
            </a:endParaRPr>
          </a:p>
          <a:p>
            <a:endParaRPr lang="en-VN" sz="1300" dirty="0">
              <a:latin typeface="Times New Roman" panose="02020603050405020304" pitchFamily="18" charset="0"/>
              <a:cs typeface="Times New Roman" panose="02020603050405020304" pitchFamily="18" charset="0"/>
            </a:endParaRPr>
          </a:p>
          <a:p>
            <a:endParaRPr lang="en-VN" sz="1300" dirty="0">
              <a:latin typeface="Times New Roman" panose="02020603050405020304" pitchFamily="18" charset="0"/>
              <a:cs typeface="Times New Roman" panose="02020603050405020304" pitchFamily="18" charset="0"/>
            </a:endParaRPr>
          </a:p>
          <a:p>
            <a:endParaRPr lang="en-VN" sz="1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23123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3">
                                            <p:txEl>
                                              <p:pRg st="0" end="0"/>
                                            </p:txEl>
                                          </p:spTgt>
                                        </p:tgtEl>
                                        <p:attrNameLst>
                                          <p:attrName>r</p:attrName>
                                        </p:attrNameLst>
                                      </p:cBhvr>
                                    </p:animRot>
                                    <p:animRot by="-240000">
                                      <p:cBhvr>
                                        <p:cTn id="7" dur="200" fill="hold">
                                          <p:stCondLst>
                                            <p:cond delay="200"/>
                                          </p:stCondLst>
                                        </p:cTn>
                                        <p:tgtEl>
                                          <p:spTgt spid="3">
                                            <p:txEl>
                                              <p:pRg st="0" end="0"/>
                                            </p:txEl>
                                          </p:spTgt>
                                        </p:tgtEl>
                                        <p:attrNameLst>
                                          <p:attrName>r</p:attrName>
                                        </p:attrNameLst>
                                      </p:cBhvr>
                                    </p:animRot>
                                    <p:animRot by="240000">
                                      <p:cBhvr>
                                        <p:cTn id="8" dur="200" fill="hold">
                                          <p:stCondLst>
                                            <p:cond delay="400"/>
                                          </p:stCondLst>
                                        </p:cTn>
                                        <p:tgtEl>
                                          <p:spTgt spid="3">
                                            <p:txEl>
                                              <p:pRg st="0" end="0"/>
                                            </p:txEl>
                                          </p:spTgt>
                                        </p:tgtEl>
                                        <p:attrNameLst>
                                          <p:attrName>r</p:attrName>
                                        </p:attrNameLst>
                                      </p:cBhvr>
                                    </p:animRot>
                                    <p:animRot by="-240000">
                                      <p:cBhvr>
                                        <p:cTn id="9" dur="200" fill="hold">
                                          <p:stCondLst>
                                            <p:cond delay="600"/>
                                          </p:stCondLst>
                                        </p:cTn>
                                        <p:tgtEl>
                                          <p:spTgt spid="3">
                                            <p:txEl>
                                              <p:pRg st="0" end="0"/>
                                            </p:txEl>
                                          </p:spTgt>
                                        </p:tgtEl>
                                        <p:attrNameLst>
                                          <p:attrName>r</p:attrName>
                                        </p:attrNameLst>
                                      </p:cBhvr>
                                    </p:animRot>
                                    <p:animRot by="120000">
                                      <p:cBhvr>
                                        <p:cTn id="10" dur="200" fill="hold">
                                          <p:stCondLst>
                                            <p:cond delay="800"/>
                                          </p:stCondLst>
                                        </p:cTn>
                                        <p:tgtEl>
                                          <p:spTgt spid="3">
                                            <p:txEl>
                                              <p:pRg st="0" end="0"/>
                                            </p:txEl>
                                          </p:spTgt>
                                        </p:tgtEl>
                                        <p:attrNameLst>
                                          <p:attrName>r</p:attrName>
                                        </p:attrNameLst>
                                      </p:cBhvr>
                                    </p:animRot>
                                  </p:childTnLst>
                                </p:cTn>
                              </p:par>
                              <p:par>
                                <p:cTn id="11" presetID="32" presetClass="emph" presetSubtype="0" fill="hold" nodeType="withEffect">
                                  <p:stCondLst>
                                    <p:cond delay="0"/>
                                  </p:stCondLst>
                                  <p:childTnLst>
                                    <p:animRot by="120000">
                                      <p:cBhvr>
                                        <p:cTn id="12" dur="100" fill="hold">
                                          <p:stCondLst>
                                            <p:cond delay="0"/>
                                          </p:stCondLst>
                                        </p:cTn>
                                        <p:tgtEl>
                                          <p:spTgt spid="3">
                                            <p:txEl>
                                              <p:pRg st="1" end="1"/>
                                            </p:txEl>
                                          </p:spTgt>
                                        </p:tgtEl>
                                        <p:attrNameLst>
                                          <p:attrName>r</p:attrName>
                                        </p:attrNameLst>
                                      </p:cBhvr>
                                    </p:animRot>
                                    <p:animRot by="-240000">
                                      <p:cBhvr>
                                        <p:cTn id="13" dur="200" fill="hold">
                                          <p:stCondLst>
                                            <p:cond delay="200"/>
                                          </p:stCondLst>
                                        </p:cTn>
                                        <p:tgtEl>
                                          <p:spTgt spid="3">
                                            <p:txEl>
                                              <p:pRg st="1" end="1"/>
                                            </p:txEl>
                                          </p:spTgt>
                                        </p:tgtEl>
                                        <p:attrNameLst>
                                          <p:attrName>r</p:attrName>
                                        </p:attrNameLst>
                                      </p:cBhvr>
                                    </p:animRot>
                                    <p:animRot by="240000">
                                      <p:cBhvr>
                                        <p:cTn id="14" dur="200" fill="hold">
                                          <p:stCondLst>
                                            <p:cond delay="400"/>
                                          </p:stCondLst>
                                        </p:cTn>
                                        <p:tgtEl>
                                          <p:spTgt spid="3">
                                            <p:txEl>
                                              <p:pRg st="1" end="1"/>
                                            </p:txEl>
                                          </p:spTgt>
                                        </p:tgtEl>
                                        <p:attrNameLst>
                                          <p:attrName>r</p:attrName>
                                        </p:attrNameLst>
                                      </p:cBhvr>
                                    </p:animRot>
                                    <p:animRot by="-240000">
                                      <p:cBhvr>
                                        <p:cTn id="15" dur="200" fill="hold">
                                          <p:stCondLst>
                                            <p:cond delay="600"/>
                                          </p:stCondLst>
                                        </p:cTn>
                                        <p:tgtEl>
                                          <p:spTgt spid="3">
                                            <p:txEl>
                                              <p:pRg st="1" end="1"/>
                                            </p:txEl>
                                          </p:spTgt>
                                        </p:tgtEl>
                                        <p:attrNameLst>
                                          <p:attrName>r</p:attrName>
                                        </p:attrNameLst>
                                      </p:cBhvr>
                                    </p:animRot>
                                    <p:animRot by="120000">
                                      <p:cBhvr>
                                        <p:cTn id="16" dur="200" fill="hold">
                                          <p:stCondLst>
                                            <p:cond delay="800"/>
                                          </p:stCondLst>
                                        </p:cTn>
                                        <p:tgtEl>
                                          <p:spTgt spid="3">
                                            <p:txEl>
                                              <p:pRg st="1" end="1"/>
                                            </p:txEl>
                                          </p:spTgt>
                                        </p:tgtEl>
                                        <p:attrNameLst>
                                          <p:attrName>r</p:attrName>
                                        </p:attrNameLst>
                                      </p:cBhvr>
                                    </p:animRot>
                                  </p:childTnLst>
                                </p:cTn>
                              </p:par>
                              <p:par>
                                <p:cTn id="17" presetID="32" presetClass="emph" presetSubtype="0" fill="hold" nodeType="withEffect">
                                  <p:stCondLst>
                                    <p:cond delay="0"/>
                                  </p:stCondLst>
                                  <p:childTnLst>
                                    <p:animRot by="120000">
                                      <p:cBhvr>
                                        <p:cTn id="18" dur="100" fill="hold">
                                          <p:stCondLst>
                                            <p:cond delay="0"/>
                                          </p:stCondLst>
                                        </p:cTn>
                                        <p:tgtEl>
                                          <p:spTgt spid="3">
                                            <p:txEl>
                                              <p:pRg st="2" end="2"/>
                                            </p:txEl>
                                          </p:spTgt>
                                        </p:tgtEl>
                                        <p:attrNameLst>
                                          <p:attrName>r</p:attrName>
                                        </p:attrNameLst>
                                      </p:cBhvr>
                                    </p:animRot>
                                    <p:animRot by="-240000">
                                      <p:cBhvr>
                                        <p:cTn id="19" dur="200" fill="hold">
                                          <p:stCondLst>
                                            <p:cond delay="200"/>
                                          </p:stCondLst>
                                        </p:cTn>
                                        <p:tgtEl>
                                          <p:spTgt spid="3">
                                            <p:txEl>
                                              <p:pRg st="2" end="2"/>
                                            </p:txEl>
                                          </p:spTgt>
                                        </p:tgtEl>
                                        <p:attrNameLst>
                                          <p:attrName>r</p:attrName>
                                        </p:attrNameLst>
                                      </p:cBhvr>
                                    </p:animRot>
                                    <p:animRot by="240000">
                                      <p:cBhvr>
                                        <p:cTn id="20" dur="200" fill="hold">
                                          <p:stCondLst>
                                            <p:cond delay="400"/>
                                          </p:stCondLst>
                                        </p:cTn>
                                        <p:tgtEl>
                                          <p:spTgt spid="3">
                                            <p:txEl>
                                              <p:pRg st="2" end="2"/>
                                            </p:txEl>
                                          </p:spTgt>
                                        </p:tgtEl>
                                        <p:attrNameLst>
                                          <p:attrName>r</p:attrName>
                                        </p:attrNameLst>
                                      </p:cBhvr>
                                    </p:animRot>
                                    <p:animRot by="-240000">
                                      <p:cBhvr>
                                        <p:cTn id="21" dur="200" fill="hold">
                                          <p:stCondLst>
                                            <p:cond delay="600"/>
                                          </p:stCondLst>
                                        </p:cTn>
                                        <p:tgtEl>
                                          <p:spTgt spid="3">
                                            <p:txEl>
                                              <p:pRg st="2" end="2"/>
                                            </p:txEl>
                                          </p:spTgt>
                                        </p:tgtEl>
                                        <p:attrNameLst>
                                          <p:attrName>r</p:attrName>
                                        </p:attrNameLst>
                                      </p:cBhvr>
                                    </p:animRot>
                                    <p:animRot by="120000">
                                      <p:cBhvr>
                                        <p:cTn id="22" dur="200" fill="hold">
                                          <p:stCondLst>
                                            <p:cond delay="800"/>
                                          </p:stCondLst>
                                        </p:cTn>
                                        <p:tgtEl>
                                          <p:spTgt spid="3">
                                            <p:txEl>
                                              <p:pRg st="2" end="2"/>
                                            </p:txEl>
                                          </p:spTgt>
                                        </p:tgtEl>
                                        <p:attrNameLst>
                                          <p:attrName>r</p:attrName>
                                        </p:attrNameLst>
                                      </p:cBhvr>
                                    </p:animRot>
                                  </p:childTnLst>
                                </p:cTn>
                              </p:par>
                              <p:par>
                                <p:cTn id="23" presetID="32" presetClass="emph" presetSubtype="0" fill="hold" nodeType="withEffect">
                                  <p:stCondLst>
                                    <p:cond delay="0"/>
                                  </p:stCondLst>
                                  <p:childTnLst>
                                    <p:animRot by="120000">
                                      <p:cBhvr>
                                        <p:cTn id="24" dur="100" fill="hold">
                                          <p:stCondLst>
                                            <p:cond delay="0"/>
                                          </p:stCondLst>
                                        </p:cTn>
                                        <p:tgtEl>
                                          <p:spTgt spid="3">
                                            <p:txEl>
                                              <p:pRg st="3" end="3"/>
                                            </p:txEl>
                                          </p:spTgt>
                                        </p:tgtEl>
                                        <p:attrNameLst>
                                          <p:attrName>r</p:attrName>
                                        </p:attrNameLst>
                                      </p:cBhvr>
                                    </p:animRot>
                                    <p:animRot by="-240000">
                                      <p:cBhvr>
                                        <p:cTn id="25" dur="200" fill="hold">
                                          <p:stCondLst>
                                            <p:cond delay="200"/>
                                          </p:stCondLst>
                                        </p:cTn>
                                        <p:tgtEl>
                                          <p:spTgt spid="3">
                                            <p:txEl>
                                              <p:pRg st="3" end="3"/>
                                            </p:txEl>
                                          </p:spTgt>
                                        </p:tgtEl>
                                        <p:attrNameLst>
                                          <p:attrName>r</p:attrName>
                                        </p:attrNameLst>
                                      </p:cBhvr>
                                    </p:animRot>
                                    <p:animRot by="240000">
                                      <p:cBhvr>
                                        <p:cTn id="26" dur="200" fill="hold">
                                          <p:stCondLst>
                                            <p:cond delay="400"/>
                                          </p:stCondLst>
                                        </p:cTn>
                                        <p:tgtEl>
                                          <p:spTgt spid="3">
                                            <p:txEl>
                                              <p:pRg st="3" end="3"/>
                                            </p:txEl>
                                          </p:spTgt>
                                        </p:tgtEl>
                                        <p:attrNameLst>
                                          <p:attrName>r</p:attrName>
                                        </p:attrNameLst>
                                      </p:cBhvr>
                                    </p:animRot>
                                    <p:animRot by="-240000">
                                      <p:cBhvr>
                                        <p:cTn id="27" dur="200" fill="hold">
                                          <p:stCondLst>
                                            <p:cond delay="600"/>
                                          </p:stCondLst>
                                        </p:cTn>
                                        <p:tgtEl>
                                          <p:spTgt spid="3">
                                            <p:txEl>
                                              <p:pRg st="3" end="3"/>
                                            </p:txEl>
                                          </p:spTgt>
                                        </p:tgtEl>
                                        <p:attrNameLst>
                                          <p:attrName>r</p:attrName>
                                        </p:attrNameLst>
                                      </p:cBhvr>
                                    </p:animRot>
                                    <p:animRot by="120000">
                                      <p:cBhvr>
                                        <p:cTn id="28" dur="200" fill="hold">
                                          <p:stCondLst>
                                            <p:cond delay="800"/>
                                          </p:stCondLst>
                                        </p:cTn>
                                        <p:tgtEl>
                                          <p:spTgt spid="3">
                                            <p:txEl>
                                              <p:pRg st="3" end="3"/>
                                            </p:txEl>
                                          </p:spTgt>
                                        </p:tgtEl>
                                        <p:attrNameLst>
                                          <p:attrName>r</p:attrName>
                                        </p:attrNameLst>
                                      </p:cBhvr>
                                    </p:animRot>
                                  </p:childTnLst>
                                </p:cTn>
                              </p:par>
                              <p:par>
                                <p:cTn id="29" presetID="32" presetClass="emph" presetSubtype="0" fill="hold" nodeType="withEffect">
                                  <p:stCondLst>
                                    <p:cond delay="0"/>
                                  </p:stCondLst>
                                  <p:childTnLst>
                                    <p:animRot by="120000">
                                      <p:cBhvr>
                                        <p:cTn id="30" dur="100" fill="hold">
                                          <p:stCondLst>
                                            <p:cond delay="0"/>
                                          </p:stCondLst>
                                        </p:cTn>
                                        <p:tgtEl>
                                          <p:spTgt spid="3">
                                            <p:txEl>
                                              <p:pRg st="4" end="4"/>
                                            </p:txEl>
                                          </p:spTgt>
                                        </p:tgtEl>
                                        <p:attrNameLst>
                                          <p:attrName>r</p:attrName>
                                        </p:attrNameLst>
                                      </p:cBhvr>
                                    </p:animRot>
                                    <p:animRot by="-240000">
                                      <p:cBhvr>
                                        <p:cTn id="31" dur="200" fill="hold">
                                          <p:stCondLst>
                                            <p:cond delay="200"/>
                                          </p:stCondLst>
                                        </p:cTn>
                                        <p:tgtEl>
                                          <p:spTgt spid="3">
                                            <p:txEl>
                                              <p:pRg st="4" end="4"/>
                                            </p:txEl>
                                          </p:spTgt>
                                        </p:tgtEl>
                                        <p:attrNameLst>
                                          <p:attrName>r</p:attrName>
                                        </p:attrNameLst>
                                      </p:cBhvr>
                                    </p:animRot>
                                    <p:animRot by="240000">
                                      <p:cBhvr>
                                        <p:cTn id="32" dur="200" fill="hold">
                                          <p:stCondLst>
                                            <p:cond delay="400"/>
                                          </p:stCondLst>
                                        </p:cTn>
                                        <p:tgtEl>
                                          <p:spTgt spid="3">
                                            <p:txEl>
                                              <p:pRg st="4" end="4"/>
                                            </p:txEl>
                                          </p:spTgt>
                                        </p:tgtEl>
                                        <p:attrNameLst>
                                          <p:attrName>r</p:attrName>
                                        </p:attrNameLst>
                                      </p:cBhvr>
                                    </p:animRot>
                                    <p:animRot by="-240000">
                                      <p:cBhvr>
                                        <p:cTn id="33" dur="200" fill="hold">
                                          <p:stCondLst>
                                            <p:cond delay="600"/>
                                          </p:stCondLst>
                                        </p:cTn>
                                        <p:tgtEl>
                                          <p:spTgt spid="3">
                                            <p:txEl>
                                              <p:pRg st="4" end="4"/>
                                            </p:txEl>
                                          </p:spTgt>
                                        </p:tgtEl>
                                        <p:attrNameLst>
                                          <p:attrName>r</p:attrName>
                                        </p:attrNameLst>
                                      </p:cBhvr>
                                    </p:animRot>
                                    <p:animRot by="120000">
                                      <p:cBhvr>
                                        <p:cTn id="34" dur="200" fill="hold">
                                          <p:stCondLst>
                                            <p:cond delay="800"/>
                                          </p:stCondLst>
                                        </p:cTn>
                                        <p:tgtEl>
                                          <p:spTgt spid="3">
                                            <p:txEl>
                                              <p:pRg st="4" end="4"/>
                                            </p:txEl>
                                          </p:spTgt>
                                        </p:tgtEl>
                                        <p:attrNameLst>
                                          <p:attrName>r</p:attrName>
                                        </p:attrNameLst>
                                      </p:cBhvr>
                                    </p:animRot>
                                  </p:childTnLst>
                                </p:cTn>
                              </p:par>
                              <p:par>
                                <p:cTn id="35" presetID="32" presetClass="emph" presetSubtype="0" fill="hold" nodeType="withEffect">
                                  <p:stCondLst>
                                    <p:cond delay="0"/>
                                  </p:stCondLst>
                                  <p:childTnLst>
                                    <p:animRot by="120000">
                                      <p:cBhvr>
                                        <p:cTn id="36" dur="100" fill="hold">
                                          <p:stCondLst>
                                            <p:cond delay="0"/>
                                          </p:stCondLst>
                                        </p:cTn>
                                        <p:tgtEl>
                                          <p:spTgt spid="3">
                                            <p:txEl>
                                              <p:pRg st="5" end="5"/>
                                            </p:txEl>
                                          </p:spTgt>
                                        </p:tgtEl>
                                        <p:attrNameLst>
                                          <p:attrName>r</p:attrName>
                                        </p:attrNameLst>
                                      </p:cBhvr>
                                    </p:animRot>
                                    <p:animRot by="-240000">
                                      <p:cBhvr>
                                        <p:cTn id="37" dur="200" fill="hold">
                                          <p:stCondLst>
                                            <p:cond delay="200"/>
                                          </p:stCondLst>
                                        </p:cTn>
                                        <p:tgtEl>
                                          <p:spTgt spid="3">
                                            <p:txEl>
                                              <p:pRg st="5" end="5"/>
                                            </p:txEl>
                                          </p:spTgt>
                                        </p:tgtEl>
                                        <p:attrNameLst>
                                          <p:attrName>r</p:attrName>
                                        </p:attrNameLst>
                                      </p:cBhvr>
                                    </p:animRot>
                                    <p:animRot by="240000">
                                      <p:cBhvr>
                                        <p:cTn id="38" dur="200" fill="hold">
                                          <p:stCondLst>
                                            <p:cond delay="400"/>
                                          </p:stCondLst>
                                        </p:cTn>
                                        <p:tgtEl>
                                          <p:spTgt spid="3">
                                            <p:txEl>
                                              <p:pRg st="5" end="5"/>
                                            </p:txEl>
                                          </p:spTgt>
                                        </p:tgtEl>
                                        <p:attrNameLst>
                                          <p:attrName>r</p:attrName>
                                        </p:attrNameLst>
                                      </p:cBhvr>
                                    </p:animRot>
                                    <p:animRot by="-240000">
                                      <p:cBhvr>
                                        <p:cTn id="39" dur="200" fill="hold">
                                          <p:stCondLst>
                                            <p:cond delay="600"/>
                                          </p:stCondLst>
                                        </p:cTn>
                                        <p:tgtEl>
                                          <p:spTgt spid="3">
                                            <p:txEl>
                                              <p:pRg st="5" end="5"/>
                                            </p:txEl>
                                          </p:spTgt>
                                        </p:tgtEl>
                                        <p:attrNameLst>
                                          <p:attrName>r</p:attrName>
                                        </p:attrNameLst>
                                      </p:cBhvr>
                                    </p:animRot>
                                    <p:animRot by="120000">
                                      <p:cBhvr>
                                        <p:cTn id="40" dur="200" fill="hold">
                                          <p:stCondLst>
                                            <p:cond delay="800"/>
                                          </p:stCondLst>
                                        </p:cTn>
                                        <p:tgtEl>
                                          <p:spTgt spid="3">
                                            <p:txEl>
                                              <p:pRg st="5" end="5"/>
                                            </p:txEl>
                                          </p:spTgt>
                                        </p:tgtEl>
                                        <p:attrNameLst>
                                          <p:attrName>r</p:attrName>
                                        </p:attrNameLst>
                                      </p:cBhvr>
                                    </p:animRot>
                                  </p:childTnLst>
                                </p:cTn>
                              </p:par>
                              <p:par>
                                <p:cTn id="41" presetID="32" presetClass="emph" presetSubtype="0" fill="hold" nodeType="withEffect">
                                  <p:stCondLst>
                                    <p:cond delay="0"/>
                                  </p:stCondLst>
                                  <p:childTnLst>
                                    <p:animRot by="120000">
                                      <p:cBhvr>
                                        <p:cTn id="42" dur="100" fill="hold">
                                          <p:stCondLst>
                                            <p:cond delay="0"/>
                                          </p:stCondLst>
                                        </p:cTn>
                                        <p:tgtEl>
                                          <p:spTgt spid="3">
                                            <p:txEl>
                                              <p:pRg st="6" end="6"/>
                                            </p:txEl>
                                          </p:spTgt>
                                        </p:tgtEl>
                                        <p:attrNameLst>
                                          <p:attrName>r</p:attrName>
                                        </p:attrNameLst>
                                      </p:cBhvr>
                                    </p:animRot>
                                    <p:animRot by="-240000">
                                      <p:cBhvr>
                                        <p:cTn id="43" dur="200" fill="hold">
                                          <p:stCondLst>
                                            <p:cond delay="200"/>
                                          </p:stCondLst>
                                        </p:cTn>
                                        <p:tgtEl>
                                          <p:spTgt spid="3">
                                            <p:txEl>
                                              <p:pRg st="6" end="6"/>
                                            </p:txEl>
                                          </p:spTgt>
                                        </p:tgtEl>
                                        <p:attrNameLst>
                                          <p:attrName>r</p:attrName>
                                        </p:attrNameLst>
                                      </p:cBhvr>
                                    </p:animRot>
                                    <p:animRot by="240000">
                                      <p:cBhvr>
                                        <p:cTn id="44" dur="200" fill="hold">
                                          <p:stCondLst>
                                            <p:cond delay="400"/>
                                          </p:stCondLst>
                                        </p:cTn>
                                        <p:tgtEl>
                                          <p:spTgt spid="3">
                                            <p:txEl>
                                              <p:pRg st="6" end="6"/>
                                            </p:txEl>
                                          </p:spTgt>
                                        </p:tgtEl>
                                        <p:attrNameLst>
                                          <p:attrName>r</p:attrName>
                                        </p:attrNameLst>
                                      </p:cBhvr>
                                    </p:animRot>
                                    <p:animRot by="-240000">
                                      <p:cBhvr>
                                        <p:cTn id="45" dur="200" fill="hold">
                                          <p:stCondLst>
                                            <p:cond delay="600"/>
                                          </p:stCondLst>
                                        </p:cTn>
                                        <p:tgtEl>
                                          <p:spTgt spid="3">
                                            <p:txEl>
                                              <p:pRg st="6" end="6"/>
                                            </p:txEl>
                                          </p:spTgt>
                                        </p:tgtEl>
                                        <p:attrNameLst>
                                          <p:attrName>r</p:attrName>
                                        </p:attrNameLst>
                                      </p:cBhvr>
                                    </p:animRot>
                                    <p:animRot by="120000">
                                      <p:cBhvr>
                                        <p:cTn id="46" dur="200" fill="hold">
                                          <p:stCondLst>
                                            <p:cond delay="800"/>
                                          </p:stCondLst>
                                        </p:cTn>
                                        <p:tgtEl>
                                          <p:spTgt spid="3">
                                            <p:txEl>
                                              <p:pRg st="6" end="6"/>
                                            </p:txEl>
                                          </p:spTgt>
                                        </p:tgtEl>
                                        <p:attrNameLst>
                                          <p:attrName>r</p:attrName>
                                        </p:attrNameLst>
                                      </p:cBhvr>
                                    </p:animRot>
                                  </p:childTnLst>
                                </p:cTn>
                              </p:par>
                              <p:par>
                                <p:cTn id="47" presetID="32" presetClass="emph" presetSubtype="0" fill="hold" nodeType="withEffect">
                                  <p:stCondLst>
                                    <p:cond delay="0"/>
                                  </p:stCondLst>
                                  <p:childTnLst>
                                    <p:animRot by="120000">
                                      <p:cBhvr>
                                        <p:cTn id="48" dur="100" fill="hold">
                                          <p:stCondLst>
                                            <p:cond delay="0"/>
                                          </p:stCondLst>
                                        </p:cTn>
                                        <p:tgtEl>
                                          <p:spTgt spid="3">
                                            <p:txEl>
                                              <p:pRg st="7" end="7"/>
                                            </p:txEl>
                                          </p:spTgt>
                                        </p:tgtEl>
                                        <p:attrNameLst>
                                          <p:attrName>r</p:attrName>
                                        </p:attrNameLst>
                                      </p:cBhvr>
                                    </p:animRot>
                                    <p:animRot by="-240000">
                                      <p:cBhvr>
                                        <p:cTn id="49" dur="200" fill="hold">
                                          <p:stCondLst>
                                            <p:cond delay="200"/>
                                          </p:stCondLst>
                                        </p:cTn>
                                        <p:tgtEl>
                                          <p:spTgt spid="3">
                                            <p:txEl>
                                              <p:pRg st="7" end="7"/>
                                            </p:txEl>
                                          </p:spTgt>
                                        </p:tgtEl>
                                        <p:attrNameLst>
                                          <p:attrName>r</p:attrName>
                                        </p:attrNameLst>
                                      </p:cBhvr>
                                    </p:animRot>
                                    <p:animRot by="240000">
                                      <p:cBhvr>
                                        <p:cTn id="50" dur="200" fill="hold">
                                          <p:stCondLst>
                                            <p:cond delay="400"/>
                                          </p:stCondLst>
                                        </p:cTn>
                                        <p:tgtEl>
                                          <p:spTgt spid="3">
                                            <p:txEl>
                                              <p:pRg st="7" end="7"/>
                                            </p:txEl>
                                          </p:spTgt>
                                        </p:tgtEl>
                                        <p:attrNameLst>
                                          <p:attrName>r</p:attrName>
                                        </p:attrNameLst>
                                      </p:cBhvr>
                                    </p:animRot>
                                    <p:animRot by="-240000">
                                      <p:cBhvr>
                                        <p:cTn id="51" dur="200" fill="hold">
                                          <p:stCondLst>
                                            <p:cond delay="600"/>
                                          </p:stCondLst>
                                        </p:cTn>
                                        <p:tgtEl>
                                          <p:spTgt spid="3">
                                            <p:txEl>
                                              <p:pRg st="7" end="7"/>
                                            </p:txEl>
                                          </p:spTgt>
                                        </p:tgtEl>
                                        <p:attrNameLst>
                                          <p:attrName>r</p:attrName>
                                        </p:attrNameLst>
                                      </p:cBhvr>
                                    </p:animRot>
                                    <p:animRot by="120000">
                                      <p:cBhvr>
                                        <p:cTn id="52" dur="200" fill="hold">
                                          <p:stCondLst>
                                            <p:cond delay="800"/>
                                          </p:stCondLst>
                                        </p:cTn>
                                        <p:tgtEl>
                                          <p:spTgt spid="3">
                                            <p:txEl>
                                              <p:pRg st="7" end="7"/>
                                            </p:txEl>
                                          </p:spTgt>
                                        </p:tgtEl>
                                        <p:attrNameLst>
                                          <p:attrName>r</p:attrName>
                                        </p:attrNameLst>
                                      </p:cBhvr>
                                    </p:animRot>
                                  </p:childTnLst>
                                </p:cTn>
                              </p:par>
                              <p:par>
                                <p:cTn id="53" presetID="32" presetClass="emph" presetSubtype="0" fill="hold" nodeType="withEffect">
                                  <p:stCondLst>
                                    <p:cond delay="0"/>
                                  </p:stCondLst>
                                  <p:childTnLst>
                                    <p:animRot by="120000">
                                      <p:cBhvr>
                                        <p:cTn id="54" dur="100" fill="hold">
                                          <p:stCondLst>
                                            <p:cond delay="0"/>
                                          </p:stCondLst>
                                        </p:cTn>
                                        <p:tgtEl>
                                          <p:spTgt spid="3">
                                            <p:txEl>
                                              <p:pRg st="8" end="8"/>
                                            </p:txEl>
                                          </p:spTgt>
                                        </p:tgtEl>
                                        <p:attrNameLst>
                                          <p:attrName>r</p:attrName>
                                        </p:attrNameLst>
                                      </p:cBhvr>
                                    </p:animRot>
                                    <p:animRot by="-240000">
                                      <p:cBhvr>
                                        <p:cTn id="55" dur="200" fill="hold">
                                          <p:stCondLst>
                                            <p:cond delay="200"/>
                                          </p:stCondLst>
                                        </p:cTn>
                                        <p:tgtEl>
                                          <p:spTgt spid="3">
                                            <p:txEl>
                                              <p:pRg st="8" end="8"/>
                                            </p:txEl>
                                          </p:spTgt>
                                        </p:tgtEl>
                                        <p:attrNameLst>
                                          <p:attrName>r</p:attrName>
                                        </p:attrNameLst>
                                      </p:cBhvr>
                                    </p:animRot>
                                    <p:animRot by="240000">
                                      <p:cBhvr>
                                        <p:cTn id="56" dur="200" fill="hold">
                                          <p:stCondLst>
                                            <p:cond delay="400"/>
                                          </p:stCondLst>
                                        </p:cTn>
                                        <p:tgtEl>
                                          <p:spTgt spid="3">
                                            <p:txEl>
                                              <p:pRg st="8" end="8"/>
                                            </p:txEl>
                                          </p:spTgt>
                                        </p:tgtEl>
                                        <p:attrNameLst>
                                          <p:attrName>r</p:attrName>
                                        </p:attrNameLst>
                                      </p:cBhvr>
                                    </p:animRot>
                                    <p:animRot by="-240000">
                                      <p:cBhvr>
                                        <p:cTn id="57" dur="200" fill="hold">
                                          <p:stCondLst>
                                            <p:cond delay="600"/>
                                          </p:stCondLst>
                                        </p:cTn>
                                        <p:tgtEl>
                                          <p:spTgt spid="3">
                                            <p:txEl>
                                              <p:pRg st="8" end="8"/>
                                            </p:txEl>
                                          </p:spTgt>
                                        </p:tgtEl>
                                        <p:attrNameLst>
                                          <p:attrName>r</p:attrName>
                                        </p:attrNameLst>
                                      </p:cBhvr>
                                    </p:animRot>
                                    <p:animRot by="120000">
                                      <p:cBhvr>
                                        <p:cTn id="58" dur="200" fill="hold">
                                          <p:stCondLst>
                                            <p:cond delay="800"/>
                                          </p:stCondLst>
                                        </p:cTn>
                                        <p:tgtEl>
                                          <p:spTgt spid="3">
                                            <p:txEl>
                                              <p:pRg st="8" end="8"/>
                                            </p:txEl>
                                          </p:spTgt>
                                        </p:tgtEl>
                                        <p:attrNameLst>
                                          <p:attrName>r</p:attrName>
                                        </p:attrNameLst>
                                      </p:cBhvr>
                                    </p:animRot>
                                  </p:childTnLst>
                                </p:cTn>
                              </p:par>
                              <p:par>
                                <p:cTn id="59" presetID="32" presetClass="emph" presetSubtype="0" fill="hold" nodeType="withEffect">
                                  <p:stCondLst>
                                    <p:cond delay="0"/>
                                  </p:stCondLst>
                                  <p:childTnLst>
                                    <p:animRot by="120000">
                                      <p:cBhvr>
                                        <p:cTn id="60" dur="100" fill="hold">
                                          <p:stCondLst>
                                            <p:cond delay="0"/>
                                          </p:stCondLst>
                                        </p:cTn>
                                        <p:tgtEl>
                                          <p:spTgt spid="3">
                                            <p:txEl>
                                              <p:pRg st="9" end="9"/>
                                            </p:txEl>
                                          </p:spTgt>
                                        </p:tgtEl>
                                        <p:attrNameLst>
                                          <p:attrName>r</p:attrName>
                                        </p:attrNameLst>
                                      </p:cBhvr>
                                    </p:animRot>
                                    <p:animRot by="-240000">
                                      <p:cBhvr>
                                        <p:cTn id="61" dur="200" fill="hold">
                                          <p:stCondLst>
                                            <p:cond delay="200"/>
                                          </p:stCondLst>
                                        </p:cTn>
                                        <p:tgtEl>
                                          <p:spTgt spid="3">
                                            <p:txEl>
                                              <p:pRg st="9" end="9"/>
                                            </p:txEl>
                                          </p:spTgt>
                                        </p:tgtEl>
                                        <p:attrNameLst>
                                          <p:attrName>r</p:attrName>
                                        </p:attrNameLst>
                                      </p:cBhvr>
                                    </p:animRot>
                                    <p:animRot by="240000">
                                      <p:cBhvr>
                                        <p:cTn id="62" dur="200" fill="hold">
                                          <p:stCondLst>
                                            <p:cond delay="400"/>
                                          </p:stCondLst>
                                        </p:cTn>
                                        <p:tgtEl>
                                          <p:spTgt spid="3">
                                            <p:txEl>
                                              <p:pRg st="9" end="9"/>
                                            </p:txEl>
                                          </p:spTgt>
                                        </p:tgtEl>
                                        <p:attrNameLst>
                                          <p:attrName>r</p:attrName>
                                        </p:attrNameLst>
                                      </p:cBhvr>
                                    </p:animRot>
                                    <p:animRot by="-240000">
                                      <p:cBhvr>
                                        <p:cTn id="63" dur="200" fill="hold">
                                          <p:stCondLst>
                                            <p:cond delay="600"/>
                                          </p:stCondLst>
                                        </p:cTn>
                                        <p:tgtEl>
                                          <p:spTgt spid="3">
                                            <p:txEl>
                                              <p:pRg st="9" end="9"/>
                                            </p:txEl>
                                          </p:spTgt>
                                        </p:tgtEl>
                                        <p:attrNameLst>
                                          <p:attrName>r</p:attrName>
                                        </p:attrNameLst>
                                      </p:cBhvr>
                                    </p:animRot>
                                    <p:animRot by="120000">
                                      <p:cBhvr>
                                        <p:cTn id="64" dur="200" fill="hold">
                                          <p:stCondLst>
                                            <p:cond delay="800"/>
                                          </p:stCondLst>
                                        </p:cTn>
                                        <p:tgtEl>
                                          <p:spTgt spid="3">
                                            <p:txEl>
                                              <p:pRg st="9" end="9"/>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13BD5-963A-BB4B-86E3-56C8E3BE7677}"/>
              </a:ext>
            </a:extLst>
          </p:cNvPr>
          <p:cNvSpPr>
            <a:spLocks noGrp="1"/>
          </p:cNvSpPr>
          <p:nvPr>
            <p:ph type="title"/>
          </p:nvPr>
        </p:nvSpPr>
        <p:spPr/>
        <p:txBody>
          <a:bodyPr>
            <a:normAutofit/>
          </a:bodyPr>
          <a:lstStyle/>
          <a:p>
            <a:r>
              <a:rPr lang="en-VN" sz="1300" dirty="0">
                <a:latin typeface="Times New Roman" panose="02020603050405020304" pitchFamily="18" charset="0"/>
                <a:cs typeface="Times New Roman" panose="02020603050405020304" pitchFamily="18" charset="0"/>
              </a:rPr>
              <a:t>1.3 công nghệ sử dụng</a:t>
            </a:r>
          </a:p>
        </p:txBody>
      </p:sp>
      <p:sp>
        <p:nvSpPr>
          <p:cNvPr id="3" name="Content Placeholder 2">
            <a:extLst>
              <a:ext uri="{FF2B5EF4-FFF2-40B4-BE49-F238E27FC236}">
                <a16:creationId xmlns:a16="http://schemas.microsoft.com/office/drawing/2014/main" id="{3E7D86B8-FB4F-5440-B6B8-B0166B3BB0C3}"/>
              </a:ext>
            </a:extLst>
          </p:cNvPr>
          <p:cNvSpPr>
            <a:spLocks noGrp="1"/>
          </p:cNvSpPr>
          <p:nvPr>
            <p:ph idx="1"/>
          </p:nvPr>
        </p:nvSpPr>
        <p:spPr/>
        <p:txBody>
          <a:bodyPr>
            <a:normAutofit/>
          </a:bodyPr>
          <a:lstStyle/>
          <a:p>
            <a:pPr marL="342900" indent="-342900">
              <a:buAutoNum type="alphaUcPeriod"/>
            </a:pPr>
            <a:r>
              <a:rPr lang="en-US" sz="1300" dirty="0">
                <a:latin typeface="Times New Roman" panose="02020603050405020304" pitchFamily="18" charset="0"/>
                <a:cs typeface="Times New Roman" panose="02020603050405020304" pitchFamily="18" charset="0"/>
              </a:rPr>
              <a:t>C</a:t>
            </a:r>
            <a:r>
              <a:rPr lang="en-VN" sz="1300" dirty="0">
                <a:latin typeface="Times New Roman" panose="02020603050405020304" pitchFamily="18" charset="0"/>
                <a:cs typeface="Times New Roman" panose="02020603050405020304" pitchFamily="18" charset="0"/>
              </a:rPr>
              <a:t>ông nghệ bootrap</a:t>
            </a:r>
          </a:p>
          <a:p>
            <a:r>
              <a:rPr lang="en-VN" sz="1300" dirty="0">
                <a:latin typeface="Times New Roman" panose="02020603050405020304" pitchFamily="18" charset="0"/>
                <a:cs typeface="Times New Roman" panose="02020603050405020304" pitchFamily="18" charset="0"/>
              </a:rPr>
              <a:t>    </a:t>
            </a:r>
            <a:r>
              <a:rPr lang="en-VN" sz="1400" dirty="0">
                <a:latin typeface="Times New Roman" panose="02020603050405020304" pitchFamily="18" charset="0"/>
                <a:cs typeface="Times New Roman" panose="02020603050405020304" pitchFamily="18" charset="0"/>
              </a:rPr>
              <a:t>- </a:t>
            </a:r>
            <a:r>
              <a:rPr lang="vi-VN" sz="1400" b="1" dirty="0">
                <a:latin typeface="Times New Roman" panose="02020603050405020304" pitchFamily="18" charset="0"/>
                <a:cs typeface="Times New Roman" panose="02020603050405020304" pitchFamily="18" charset="0"/>
              </a:rPr>
              <a:t>Bootstrap</a:t>
            </a:r>
            <a:r>
              <a:rPr lang="vi-VN" sz="1400" dirty="0">
                <a:latin typeface="Times New Roman" panose="02020603050405020304" pitchFamily="18" charset="0"/>
                <a:cs typeface="Times New Roman" panose="02020603050405020304" pitchFamily="18" charset="0"/>
              </a:rPr>
              <a:t> cho phép quá trình thiết kế website diễn ra nhanh chóng và dễ dàng hơn dựa trên những thành tố cơ bản sẵn có như typography, forms, buttons, tables, grids, navigation, image carousels</a:t>
            </a:r>
            <a:r>
              <a:rPr lang="vi-VN" sz="1400">
                <a:latin typeface="Times New Roman" panose="02020603050405020304" pitchFamily="18" charset="0"/>
                <a:cs typeface="Times New Roman" panose="02020603050405020304" pitchFamily="18" charset="0"/>
              </a:rPr>
              <a:t>… </a:t>
            </a:r>
            <a:r>
              <a:rPr lang="en-US" sz="1400">
                <a:latin typeface="Times New Roman" panose="02020603050405020304" pitchFamily="18" charset="0"/>
                <a:cs typeface="Times New Roman" panose="02020603050405020304" pitchFamily="18" charset="0"/>
              </a:rPr>
              <a:t>chúng ta cùng nhau </a:t>
            </a:r>
            <a:r>
              <a:rPr lang="vi-VN" sz="1400">
                <a:latin typeface="Times New Roman" panose="02020603050405020304" pitchFamily="18" charset="0"/>
                <a:cs typeface="Times New Roman" panose="02020603050405020304" pitchFamily="18" charset="0"/>
              </a:rPr>
              <a:t>tìm </a:t>
            </a:r>
            <a:r>
              <a:rPr lang="vi-VN" sz="1400" dirty="0">
                <a:latin typeface="Times New Roman" panose="02020603050405020304" pitchFamily="18" charset="0"/>
                <a:cs typeface="Times New Roman" panose="02020603050405020304" pitchFamily="18" charset="0"/>
              </a:rPr>
              <a:t>hiểu tính năng và lợi ích mang lại cho lập trình viên của </a:t>
            </a:r>
            <a:r>
              <a:rPr lang="vi-VN" sz="1400" b="1" i="1" dirty="0">
                <a:latin typeface="Times New Roman" panose="02020603050405020304" pitchFamily="18" charset="0"/>
                <a:cs typeface="Times New Roman" panose="02020603050405020304" pitchFamily="18" charset="0"/>
              </a:rPr>
              <a:t>Bootstrap là gì</a:t>
            </a:r>
            <a:r>
              <a:rPr lang="vi-VN" sz="1400" dirty="0">
                <a:latin typeface="Times New Roman" panose="02020603050405020304" pitchFamily="18" charset="0"/>
                <a:cs typeface="Times New Roman" panose="02020603050405020304" pitchFamily="18" charset="0"/>
              </a:rPr>
              <a:t> nhé!</a:t>
            </a:r>
          </a:p>
          <a:p>
            <a:r>
              <a:rPr lang="vi-VN" sz="1400" b="1" i="1" dirty="0">
                <a:latin typeface="Times New Roman" panose="02020603050405020304" pitchFamily="18" charset="0"/>
                <a:cs typeface="Times New Roman" panose="02020603050405020304" pitchFamily="18" charset="0"/>
              </a:rPr>
              <a:t>Bootstrap</a:t>
            </a:r>
            <a:r>
              <a:rPr lang="vi-VN" sz="1400" dirty="0">
                <a:latin typeface="Times New Roman" panose="02020603050405020304" pitchFamily="18" charset="0"/>
                <a:cs typeface="Times New Roman" panose="02020603050405020304" pitchFamily="18" charset="0"/>
              </a:rPr>
              <a:t> là một bộ sưu tập miễn phí của các </a:t>
            </a:r>
            <a:r>
              <a:rPr lang="vi-VN" sz="1400" b="1" i="1" dirty="0">
                <a:latin typeface="Times New Roman" panose="02020603050405020304" pitchFamily="18" charset="0"/>
                <a:cs typeface="Times New Roman" panose="02020603050405020304" pitchFamily="18" charset="0"/>
              </a:rPr>
              <a:t>mã nguồn mở</a:t>
            </a:r>
            <a:r>
              <a:rPr lang="vi-VN" sz="1400" dirty="0">
                <a:latin typeface="Times New Roman" panose="02020603050405020304" pitchFamily="18" charset="0"/>
                <a:cs typeface="Times New Roman" panose="02020603050405020304" pitchFamily="18" charset="0"/>
              </a:rPr>
              <a:t> và công cụ dùng để tạo ra một mẫu webiste hoàn chỉnh. Với các thuộc tính về giao diện được quy định sẵn như kích thước, màu sắc, độ cao, độ rộng…, các </a:t>
            </a:r>
            <a:r>
              <a:rPr lang="vi-VN" sz="1400" b="1" dirty="0">
                <a:latin typeface="Times New Roman" panose="02020603050405020304" pitchFamily="18" charset="0"/>
                <a:cs typeface="Times New Roman" panose="02020603050405020304" pitchFamily="18" charset="0"/>
              </a:rPr>
              <a:t>designer</a:t>
            </a:r>
            <a:r>
              <a:rPr lang="vi-VN" sz="1400" dirty="0">
                <a:latin typeface="Times New Roman" panose="02020603050405020304" pitchFamily="18" charset="0"/>
                <a:cs typeface="Times New Roman" panose="02020603050405020304" pitchFamily="18" charset="0"/>
              </a:rPr>
              <a:t> có thể sáng tạo nhiều sản phẩm mới mẻ nhưng vẫn tiết kiệm thời gian khi làm việc với </a:t>
            </a:r>
            <a:r>
              <a:rPr lang="vi-VN" sz="1400" b="1" dirty="0">
                <a:latin typeface="Times New Roman" panose="02020603050405020304" pitchFamily="18" charset="0"/>
                <a:cs typeface="Times New Roman" panose="02020603050405020304" pitchFamily="18" charset="0"/>
              </a:rPr>
              <a:t>framework</a:t>
            </a:r>
            <a:r>
              <a:rPr lang="vi-VN" sz="1400" dirty="0">
                <a:latin typeface="Times New Roman" panose="02020603050405020304" pitchFamily="18" charset="0"/>
                <a:cs typeface="Times New Roman" panose="02020603050405020304" pitchFamily="18" charset="0"/>
              </a:rPr>
              <a:t> này trong quá trình </a:t>
            </a:r>
            <a:r>
              <a:rPr lang="vi-VN" sz="1400" b="1" i="1" dirty="0">
                <a:latin typeface="Times New Roman" panose="02020603050405020304" pitchFamily="18" charset="0"/>
                <a:cs typeface="Times New Roman" panose="02020603050405020304" pitchFamily="18" charset="0"/>
              </a:rPr>
              <a:t>thiết kế giao diện website</a:t>
            </a:r>
            <a:r>
              <a:rPr lang="vi-VN" sz="1400" dirty="0">
                <a:latin typeface="Times New Roman" panose="02020603050405020304" pitchFamily="18" charset="0"/>
                <a:cs typeface="Times New Roman" panose="02020603050405020304" pitchFamily="18" charset="0"/>
              </a:rPr>
              <a:t>.</a:t>
            </a:r>
          </a:p>
          <a:p>
            <a:pPr marL="0" indent="0">
              <a:buNone/>
            </a:pPr>
            <a:endParaRPr lang="en-VN" sz="1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20963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inVertical)">
                                      <p:cBhvr>
                                        <p:cTn id="10" dur="500"/>
                                        <p:tgtEl>
                                          <p:spTgt spid="3">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arn(inVertical)">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5E57C-CBB5-734A-AEF8-CA41D68E1129}"/>
              </a:ext>
            </a:extLst>
          </p:cNvPr>
          <p:cNvSpPr>
            <a:spLocks noGrp="1"/>
          </p:cNvSpPr>
          <p:nvPr>
            <p:ph type="title"/>
          </p:nvPr>
        </p:nvSpPr>
        <p:spPr/>
        <p:txBody>
          <a:bodyPr>
            <a:normAutofit/>
          </a:bodyPr>
          <a:lstStyle/>
          <a:p>
            <a:r>
              <a:rPr lang="en-VN" sz="1300" dirty="0">
                <a:latin typeface="Times New Roman" panose="02020603050405020304" pitchFamily="18" charset="0"/>
                <a:cs typeface="Times New Roman" panose="02020603050405020304" pitchFamily="18" charset="0"/>
              </a:rPr>
              <a:t>1.4 bảng phân tích dữ liệu</a:t>
            </a:r>
          </a:p>
        </p:txBody>
      </p:sp>
      <p:pic>
        <p:nvPicPr>
          <p:cNvPr id="5" name="Picture 4">
            <a:extLst>
              <a:ext uri="{FF2B5EF4-FFF2-40B4-BE49-F238E27FC236}">
                <a16:creationId xmlns:a16="http://schemas.microsoft.com/office/drawing/2014/main" id="{0B86139D-DE08-4272-BC90-0D75FA56E803}"/>
              </a:ext>
            </a:extLst>
          </p:cNvPr>
          <p:cNvPicPr>
            <a:picLocks noChangeAspect="1"/>
          </p:cNvPicPr>
          <p:nvPr/>
        </p:nvPicPr>
        <p:blipFill>
          <a:blip r:embed="rId2"/>
          <a:stretch>
            <a:fillRect/>
          </a:stretch>
        </p:blipFill>
        <p:spPr>
          <a:xfrm>
            <a:off x="2068497" y="2015231"/>
            <a:ext cx="8397284" cy="4038250"/>
          </a:xfrm>
          <a:prstGeom prst="rect">
            <a:avLst/>
          </a:prstGeom>
        </p:spPr>
      </p:pic>
    </p:spTree>
    <p:extLst>
      <p:ext uri="{BB962C8B-B14F-4D97-AF65-F5344CB8AC3E}">
        <p14:creationId xmlns:p14="http://schemas.microsoft.com/office/powerpoint/2010/main" val="226922975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DEBF3-15A0-6F4E-92A8-626EF6D7B131}"/>
              </a:ext>
            </a:extLst>
          </p:cNvPr>
          <p:cNvSpPr>
            <a:spLocks noGrp="1"/>
          </p:cNvSpPr>
          <p:nvPr>
            <p:ph type="title"/>
          </p:nvPr>
        </p:nvSpPr>
        <p:spPr>
          <a:xfrm>
            <a:off x="0" y="0"/>
            <a:ext cx="9603275" cy="1049235"/>
          </a:xfrm>
        </p:spPr>
        <p:txBody>
          <a:bodyPr>
            <a:normAutofit/>
          </a:bodyPr>
          <a:lstStyle/>
          <a:p>
            <a:r>
              <a:rPr lang="en-VN" sz="1300" dirty="0">
                <a:latin typeface="Times New Roman" panose="02020603050405020304" pitchFamily="18" charset="0"/>
                <a:cs typeface="Times New Roman" panose="02020603050405020304" pitchFamily="18" charset="0"/>
              </a:rPr>
              <a:t>1.5 các giao diện đã </a:t>
            </a:r>
            <a:r>
              <a:rPr lang="en-VN" sz="1300">
                <a:latin typeface="Times New Roman" panose="02020603050405020304" pitchFamily="18" charset="0"/>
                <a:cs typeface="Times New Roman" panose="02020603050405020304" pitchFamily="18" charset="0"/>
              </a:rPr>
              <a:t>xây dựng</a:t>
            </a:r>
            <a:br>
              <a:rPr lang="en-US" sz="1300">
                <a:latin typeface="Times New Roman" panose="02020603050405020304" pitchFamily="18" charset="0"/>
                <a:cs typeface="Times New Roman" panose="02020603050405020304" pitchFamily="18" charset="0"/>
              </a:rPr>
            </a:br>
            <a:br>
              <a:rPr lang="en-US" sz="1300">
                <a:latin typeface="Times New Roman" panose="02020603050405020304" pitchFamily="18" charset="0"/>
                <a:cs typeface="Times New Roman" panose="02020603050405020304" pitchFamily="18" charset="0"/>
              </a:rPr>
            </a:br>
            <a:br>
              <a:rPr lang="en-US" sz="1300">
                <a:latin typeface="Times New Roman" panose="02020603050405020304" pitchFamily="18" charset="0"/>
                <a:cs typeface="Times New Roman" panose="02020603050405020304" pitchFamily="18" charset="0"/>
              </a:rPr>
            </a:br>
            <a:r>
              <a:rPr lang="en-US" sz="1300">
                <a:latin typeface="Times New Roman" panose="02020603050405020304" pitchFamily="18" charset="0"/>
                <a:cs typeface="Times New Roman" panose="02020603050405020304" pitchFamily="18" charset="0"/>
              </a:rPr>
              <a:t>giao diện đăng nhập</a:t>
            </a:r>
            <a:endParaRPr lang="en-VN" sz="13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5AD9B23-68F5-4BD4-B0D6-EEC2F3E11DC4}"/>
              </a:ext>
            </a:extLst>
          </p:cNvPr>
          <p:cNvPicPr>
            <a:picLocks noChangeAspect="1"/>
          </p:cNvPicPr>
          <p:nvPr/>
        </p:nvPicPr>
        <p:blipFill>
          <a:blip r:embed="rId2"/>
          <a:stretch>
            <a:fillRect/>
          </a:stretch>
        </p:blipFill>
        <p:spPr>
          <a:xfrm>
            <a:off x="421821" y="994299"/>
            <a:ext cx="11580789" cy="5051146"/>
          </a:xfrm>
          <a:prstGeom prst="rect">
            <a:avLst/>
          </a:prstGeom>
        </p:spPr>
      </p:pic>
    </p:spTree>
    <p:extLst>
      <p:ext uri="{BB962C8B-B14F-4D97-AF65-F5344CB8AC3E}">
        <p14:creationId xmlns:p14="http://schemas.microsoft.com/office/powerpoint/2010/main" val="205710057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30D7E5-4CE3-4A5B-BD0C-0651100AA77C}"/>
              </a:ext>
            </a:extLst>
          </p:cNvPr>
          <p:cNvPicPr>
            <a:picLocks noChangeAspect="1"/>
          </p:cNvPicPr>
          <p:nvPr/>
        </p:nvPicPr>
        <p:blipFill>
          <a:blip r:embed="rId2"/>
          <a:stretch>
            <a:fillRect/>
          </a:stretch>
        </p:blipFill>
        <p:spPr>
          <a:xfrm>
            <a:off x="1492613" y="1907352"/>
            <a:ext cx="2946222" cy="4139687"/>
          </a:xfrm>
          <a:prstGeom prst="rect">
            <a:avLst/>
          </a:prstGeom>
        </p:spPr>
      </p:pic>
      <p:pic>
        <p:nvPicPr>
          <p:cNvPr id="7" name="Picture 6">
            <a:extLst>
              <a:ext uri="{FF2B5EF4-FFF2-40B4-BE49-F238E27FC236}">
                <a16:creationId xmlns:a16="http://schemas.microsoft.com/office/drawing/2014/main" id="{1D52297A-DDC4-41D4-9C8D-C19DE1DADCC4}"/>
              </a:ext>
            </a:extLst>
          </p:cNvPr>
          <p:cNvPicPr>
            <a:picLocks noChangeAspect="1"/>
          </p:cNvPicPr>
          <p:nvPr/>
        </p:nvPicPr>
        <p:blipFill>
          <a:blip r:embed="rId3"/>
          <a:stretch>
            <a:fillRect/>
          </a:stretch>
        </p:blipFill>
        <p:spPr>
          <a:xfrm>
            <a:off x="5439915" y="1907351"/>
            <a:ext cx="5715495" cy="4231931"/>
          </a:xfrm>
          <a:prstGeom prst="rect">
            <a:avLst/>
          </a:prstGeom>
        </p:spPr>
      </p:pic>
    </p:spTree>
    <p:extLst>
      <p:ext uri="{BB962C8B-B14F-4D97-AF65-F5344CB8AC3E}">
        <p14:creationId xmlns:p14="http://schemas.microsoft.com/office/powerpoint/2010/main" val="337528061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Override1.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themeOverride>
</file>

<file path=docProps/app.xml><?xml version="1.0" encoding="utf-8"?>
<Properties xmlns="http://schemas.openxmlformats.org/officeDocument/2006/extended-properties" xmlns:vt="http://schemas.openxmlformats.org/officeDocument/2006/docPropsVTypes">
  <Template/>
  <TotalTime>721</TotalTime>
  <Words>691</Words>
  <Application>Microsoft Office PowerPoint</Application>
  <PresentationFormat>Widescreen</PresentationFormat>
  <Paragraphs>81</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Gill Sans MT</vt:lpstr>
      <vt:lpstr>Times New Roman</vt:lpstr>
      <vt:lpstr>Gallery</vt:lpstr>
      <vt:lpstr>Chào mừng các bạn đến với buổi thuyết trình của nhóm amazing   </vt:lpstr>
      <vt:lpstr>1. Mục lục</vt:lpstr>
      <vt:lpstr>1.1 Bảng phân công công việc</vt:lpstr>
      <vt:lpstr>1.2 Bảng mô tả chức năng của project</vt:lpstr>
      <vt:lpstr>1.2 bảng mô tả chức năng của project (tt)</vt:lpstr>
      <vt:lpstr>1.3 công nghệ sử dụng</vt:lpstr>
      <vt:lpstr>1.4 bảng phân tích dữ liệu</vt:lpstr>
      <vt:lpstr>1.5 các giao diện đã xây dựng   giao diện đăng nhập</vt:lpstr>
      <vt:lpstr>PowerPoint Presentation</vt:lpstr>
      <vt:lpstr>Giao diện giới thiệu</vt:lpstr>
      <vt:lpstr>GIAO DIỆN GÓI DỊCH VỤ</vt:lpstr>
      <vt:lpstr>Giao diện Về chúng tôi</vt:lpstr>
      <vt:lpstr>Giao diện tài khoản</vt:lpstr>
      <vt:lpstr>Giao diện chính sách bảo mật</vt:lpstr>
      <vt:lpstr>GIAO DIỆN GIÚP ĐỠ</vt:lpstr>
      <vt:lpstr>Giao diện ADMIN</vt:lpstr>
      <vt:lpstr>PowerPoint Presentation</vt:lpstr>
      <vt:lpstr>Giao diện bảng danh sách người dùng</vt:lpstr>
      <vt:lpstr>GIAO DIỆN GỬI THÔNG BÁO</vt:lpstr>
      <vt:lpstr>1.6 Các bước tiếp theo xây dựng project</vt:lpstr>
      <vt:lpstr>Cảm ơn thầy cô và các bạn đã cùng lắng nghe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Chào mừng các bạn đến với buổi thuyết trình của nhóm amazing   </dc:title>
  <dc:creator>Vũ Phàm</dc:creator>
  <cp:lastModifiedBy>Lê Thanh Hiệp</cp:lastModifiedBy>
  <cp:revision>23</cp:revision>
  <dcterms:created xsi:type="dcterms:W3CDTF">2020-11-10T08:15:39Z</dcterms:created>
  <dcterms:modified xsi:type="dcterms:W3CDTF">2020-11-21T03:23:04Z</dcterms:modified>
</cp:coreProperties>
</file>

<file path=docProps/thumbnail.jpeg>
</file>